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0" r:id="rId4"/>
  </p:sldMasterIdLst>
  <p:notesMasterIdLst>
    <p:notesMasterId r:id="rId37"/>
  </p:notesMasterIdLst>
  <p:handoutMasterIdLst>
    <p:handoutMasterId r:id="rId38"/>
  </p:handoutMasterIdLst>
  <p:sldIdLst>
    <p:sldId id="1214" r:id="rId5"/>
    <p:sldId id="1581" r:id="rId6"/>
    <p:sldId id="2005" r:id="rId7"/>
    <p:sldId id="2006" r:id="rId8"/>
    <p:sldId id="2024" r:id="rId9"/>
    <p:sldId id="2088" r:id="rId10"/>
    <p:sldId id="2007" r:id="rId11"/>
    <p:sldId id="2008" r:id="rId12"/>
    <p:sldId id="2009" r:id="rId13"/>
    <p:sldId id="2016" r:id="rId14"/>
    <p:sldId id="2030" r:id="rId15"/>
    <p:sldId id="2032" r:id="rId16"/>
    <p:sldId id="2033" r:id="rId17"/>
    <p:sldId id="2034" r:id="rId18"/>
    <p:sldId id="2035" r:id="rId19"/>
    <p:sldId id="2044" r:id="rId20"/>
    <p:sldId id="2045" r:id="rId21"/>
    <p:sldId id="2086" r:id="rId22"/>
    <p:sldId id="2087" r:id="rId23"/>
    <p:sldId id="2081" r:id="rId24"/>
    <p:sldId id="2080" r:id="rId25"/>
    <p:sldId id="2038" r:id="rId26"/>
    <p:sldId id="2053" r:id="rId27"/>
    <p:sldId id="2055" r:id="rId28"/>
    <p:sldId id="2077" r:id="rId29"/>
    <p:sldId id="2078" r:id="rId30"/>
    <p:sldId id="2079" r:id="rId31"/>
    <p:sldId id="2061" r:id="rId32"/>
    <p:sldId id="2082" r:id="rId33"/>
    <p:sldId id="2083" r:id="rId34"/>
    <p:sldId id="2064" r:id="rId35"/>
    <p:sldId id="2076" r:id="rId36"/>
  </p:sldIdLst>
  <p:sldSz cx="12192000" cy="6858000"/>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pitchFamily="116"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pitchFamily="116"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pitchFamily="116"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pitchFamily="116"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pitchFamily="116" charset="-128"/>
        <a:cs typeface="+mn-cs"/>
      </a:defRPr>
    </a:lvl5pPr>
    <a:lvl6pPr marL="2286000" algn="l" defTabSz="914400" rtl="0" eaLnBrk="1" latinLnBrk="0" hangingPunct="1">
      <a:defRPr sz="2400" kern="1200">
        <a:solidFill>
          <a:schemeClr val="tx1"/>
        </a:solidFill>
        <a:latin typeface="Arial" charset="0"/>
        <a:ea typeface="ＭＳ Ｐゴシック" pitchFamily="116" charset="-128"/>
        <a:cs typeface="+mn-cs"/>
      </a:defRPr>
    </a:lvl6pPr>
    <a:lvl7pPr marL="2743200" algn="l" defTabSz="914400" rtl="0" eaLnBrk="1" latinLnBrk="0" hangingPunct="1">
      <a:defRPr sz="2400" kern="1200">
        <a:solidFill>
          <a:schemeClr val="tx1"/>
        </a:solidFill>
        <a:latin typeface="Arial" charset="0"/>
        <a:ea typeface="ＭＳ Ｐゴシック" pitchFamily="116" charset="-128"/>
        <a:cs typeface="+mn-cs"/>
      </a:defRPr>
    </a:lvl7pPr>
    <a:lvl8pPr marL="3200400" algn="l" defTabSz="914400" rtl="0" eaLnBrk="1" latinLnBrk="0" hangingPunct="1">
      <a:defRPr sz="2400" kern="1200">
        <a:solidFill>
          <a:schemeClr val="tx1"/>
        </a:solidFill>
        <a:latin typeface="Arial" charset="0"/>
        <a:ea typeface="ＭＳ Ｐゴシック" pitchFamily="116" charset="-128"/>
        <a:cs typeface="+mn-cs"/>
      </a:defRPr>
    </a:lvl8pPr>
    <a:lvl9pPr marL="3657600" algn="l" defTabSz="914400" rtl="0" eaLnBrk="1" latinLnBrk="0" hangingPunct="1">
      <a:defRPr sz="2400" kern="1200">
        <a:solidFill>
          <a:schemeClr val="tx1"/>
        </a:solidFill>
        <a:latin typeface="Arial" charset="0"/>
        <a:ea typeface="ＭＳ Ｐゴシック" pitchFamily="116"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33CC33"/>
    <a:srgbClr val="FF9900"/>
    <a:srgbClr val="00CCFF"/>
    <a:srgbClr val="009900"/>
    <a:srgbClr val="FF99CC"/>
    <a:srgbClr val="9900FF"/>
    <a:srgbClr val="CC0000"/>
    <a:srgbClr val="003366"/>
    <a:srgbClr val="CC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31" autoAdjust="0"/>
    <p:restoredTop sz="93979" autoAdjust="0"/>
  </p:normalViewPr>
  <p:slideViewPr>
    <p:cSldViewPr snapToGrid="0">
      <p:cViewPr varScale="1">
        <p:scale>
          <a:sx n="71" d="100"/>
          <a:sy n="71" d="100"/>
        </p:scale>
        <p:origin x="264" y="22"/>
      </p:cViewPr>
      <p:guideLst>
        <p:guide orient="horz" pos="2160"/>
        <p:guide pos="3840"/>
      </p:guideLst>
    </p:cSldViewPr>
  </p:slideViewPr>
  <p:outlineViewPr>
    <p:cViewPr>
      <p:scale>
        <a:sx n="33" d="100"/>
        <a:sy n="33" d="100"/>
      </p:scale>
      <p:origin x="0" y="-8156"/>
    </p:cViewPr>
  </p:outlineViewPr>
  <p:notesTextViewPr>
    <p:cViewPr>
      <p:scale>
        <a:sx n="3" d="2"/>
        <a:sy n="3" d="2"/>
      </p:scale>
      <p:origin x="0" y="0"/>
    </p:cViewPr>
  </p:notesTextViewPr>
  <p:sorterViewPr>
    <p:cViewPr varScale="1">
      <p:scale>
        <a:sx n="1" d="1"/>
        <a:sy n="1" d="1"/>
      </p:scale>
      <p:origin x="0" y="0"/>
    </p:cViewPr>
  </p:sorterViewPr>
  <p:notesViewPr>
    <p:cSldViewPr snapToGrid="0">
      <p:cViewPr varScale="1">
        <p:scale>
          <a:sx n="84" d="100"/>
          <a:sy n="84" d="100"/>
        </p:scale>
        <p:origin x="382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9334316-6637-4CE1-9B72-F0CA3A461E32}" type="datetimeFigureOut">
              <a:rPr lang="en-US" smtClean="0"/>
              <a:t>11/18/2021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A5BF9BD-D9D2-4553-9EC6-6BBB2D7F9AFC}" type="slidenum">
              <a:rPr lang="en-US" smtClean="0"/>
              <a:t>‹#›</a:t>
            </a:fld>
            <a:endParaRPr lang="en-US"/>
          </a:p>
        </p:txBody>
      </p:sp>
    </p:spTree>
    <p:extLst>
      <p:ext uri="{BB962C8B-B14F-4D97-AF65-F5344CB8AC3E}">
        <p14:creationId xmlns:p14="http://schemas.microsoft.com/office/powerpoint/2010/main" val="1545118088"/>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jpeg>
</file>

<file path=ppt/media/image26.jpeg>
</file>

<file path=ppt/media/image27.jpeg>
</file>

<file path=ppt/media/image28.png>
</file>

<file path=ppt/media/image29.png>
</file>

<file path=ppt/media/image3.jpeg>
</file>

<file path=ppt/media/image31.gif>
</file>

<file path=ppt/media/image32.png>
</file>

<file path=ppt/media/image33.png>
</file>

<file path=ppt/media/image34.gif>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5123"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512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5125"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126"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5127"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F30534E-9FB8-46AE-8E3B-5675B268AE6A}" type="slidenum">
              <a:rPr lang="en-US"/>
              <a:pPr/>
              <a:t>‹#›</a:t>
            </a:fld>
            <a:endParaRPr lang="en-US"/>
          </a:p>
        </p:txBody>
      </p:sp>
    </p:spTree>
    <p:extLst>
      <p:ext uri="{BB962C8B-B14F-4D97-AF65-F5344CB8AC3E}">
        <p14:creationId xmlns:p14="http://schemas.microsoft.com/office/powerpoint/2010/main" val="3913618814"/>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ＭＳ Ｐゴシック" pitchFamily="116"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116"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116"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116"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116"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0534E-9FB8-46AE-8E3B-5675B268AE6A}" type="slidenum">
              <a:rPr lang="en-US" smtClean="0"/>
              <a:pPr/>
              <a:t>1</a:t>
            </a:fld>
            <a:endParaRPr lang="en-US"/>
          </a:p>
        </p:txBody>
      </p:sp>
    </p:spTree>
    <p:extLst>
      <p:ext uri="{BB962C8B-B14F-4D97-AF65-F5344CB8AC3E}">
        <p14:creationId xmlns:p14="http://schemas.microsoft.com/office/powerpoint/2010/main" val="1948215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0534E-9FB8-46AE-8E3B-5675B268AE6A}" type="slidenum">
              <a:rPr lang="en-US" smtClean="0"/>
              <a:pPr/>
              <a:t>2</a:t>
            </a:fld>
            <a:endParaRPr lang="en-US"/>
          </a:p>
        </p:txBody>
      </p:sp>
    </p:spTree>
    <p:extLst>
      <p:ext uri="{BB962C8B-B14F-4D97-AF65-F5344CB8AC3E}">
        <p14:creationId xmlns:p14="http://schemas.microsoft.com/office/powerpoint/2010/main" val="4090823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2"/>
          <p:cNvSpPr>
            <a:spLocks noGrp="1" noRot="1" noChangeAspect="1" noChangeArrowheads="1" noTextEdit="1"/>
          </p:cNvSpPr>
          <p:nvPr>
            <p:ph type="sldImg"/>
          </p:nvPr>
        </p:nvSpPr>
        <p:spPr>
          <a:xfrm>
            <a:off x="109538" y="739775"/>
            <a:ext cx="6581775" cy="3703638"/>
          </a:xfrm>
          <a:noFill/>
        </p:spPr>
      </p:sp>
      <p:sp>
        <p:nvSpPr>
          <p:cNvPr id="183299"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340090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baseline="0" dirty="0"/>
              <a:t>The most demanding imaging applications are cardiovascular. If you look at “top of the line” CT scanners, they are all built to meet CV requirements. Despite this, they have important limitations. </a:t>
            </a:r>
          </a:p>
          <a:p>
            <a:pPr marL="0" marR="0" indent="0" algn="l" defTabSz="914400" rtl="0" eaLnBrk="1" fontAlgn="base" latinLnBrk="0" hangingPunct="1">
              <a:lnSpc>
                <a:spcPct val="100000"/>
              </a:lnSpc>
              <a:spcBef>
                <a:spcPct val="30000"/>
              </a:spcBef>
              <a:spcAft>
                <a:spcPct val="0"/>
              </a:spcAft>
              <a:buClrTx/>
              <a:buSzTx/>
              <a:buFontTx/>
              <a:buNone/>
              <a:tabLst/>
              <a:defRPr/>
            </a:pPr>
            <a:endParaRPr lang="en-US" baseline="0" dirty="0"/>
          </a:p>
          <a:p>
            <a:pPr marL="0" marR="0" indent="0" algn="l" defTabSz="914400" rtl="0" eaLnBrk="1" fontAlgn="base" latinLnBrk="0" hangingPunct="1">
              <a:lnSpc>
                <a:spcPct val="100000"/>
              </a:lnSpc>
              <a:spcBef>
                <a:spcPct val="30000"/>
              </a:spcBef>
              <a:spcAft>
                <a:spcPct val="0"/>
              </a:spcAft>
              <a:buClrTx/>
              <a:buSzTx/>
              <a:buFontTx/>
              <a:buNone/>
              <a:tabLst/>
              <a:defRPr/>
            </a:pPr>
            <a:r>
              <a:rPr lang="en-US" baseline="0" dirty="0"/>
              <a:t>The most important parts of CVMR are to visualize flow without contrast agents, assess myocardial viability with late gadolinium enhancement, and depict valvular diseases. </a:t>
            </a:r>
          </a:p>
          <a:p>
            <a:pPr marL="0" marR="0" indent="0" algn="l" defTabSz="914400" rtl="0" eaLnBrk="1" fontAlgn="base" latinLnBrk="0" hangingPunct="1">
              <a:lnSpc>
                <a:spcPct val="100000"/>
              </a:lnSpc>
              <a:spcBef>
                <a:spcPct val="30000"/>
              </a:spcBef>
              <a:spcAft>
                <a:spcPct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9F30534E-9FB8-46AE-8E3B-5675B268AE6A}" type="slidenum">
              <a:rPr kumimoji="0" lang="en-US" sz="1300" b="0" i="0" u="none" strike="noStrike" kern="1200" cap="none" spc="0" normalizeH="0" baseline="0" noProof="0" smtClean="0">
                <a:ln>
                  <a:noFill/>
                </a:ln>
                <a:solidFill>
                  <a:prstClr val="black"/>
                </a:solidFill>
                <a:effectLst/>
                <a:uLnTx/>
                <a:uFillTx/>
                <a:latin typeface="Calibri"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16</a:t>
            </a:fld>
            <a:endParaRPr kumimoji="0" lang="en-US" sz="1300" b="0" i="0" u="none" strike="noStrike" kern="1200" cap="none" spc="0" normalizeH="0" baseline="0" noProof="0">
              <a:ln>
                <a:noFill/>
              </a:ln>
              <a:solidFill>
                <a:prstClr val="black"/>
              </a:solidFill>
              <a:effectLst/>
              <a:uLnTx/>
              <a:uFillTx/>
              <a:latin typeface="Calibri" charset="0"/>
              <a:ea typeface="ＭＳ Ｐゴシック" charset="0"/>
              <a:cs typeface="+mn-cs"/>
            </a:endParaRPr>
          </a:p>
        </p:txBody>
      </p:sp>
    </p:spTree>
    <p:extLst>
      <p:ext uri="{BB962C8B-B14F-4D97-AF65-F5344CB8AC3E}">
        <p14:creationId xmlns:p14="http://schemas.microsoft.com/office/powerpoint/2010/main" val="41574634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ＭＳ Ｐゴシック" pitchFamily="116" charset="-128"/>
                <a:cs typeface="+mn-cs"/>
              </a:rPr>
              <a:t>These fibers are made with an iron core and fused silica cladding. This emerging technology is capable of exhibiting superconductivity for an extended period of time after injection with liquid helium. The fiber can be wound into coils to achieve a homogeneous main magnetic field with less power consumption.</a:t>
            </a:r>
            <a:r>
              <a:rPr lang="en-US" dirty="0">
                <a:effectLst/>
              </a:rPr>
              <a:t> </a:t>
            </a:r>
            <a:endParaRPr lang="en-US" sz="1200" b="0" i="0" u="none" strike="noStrike" kern="1200" baseline="0" dirty="0">
              <a:solidFill>
                <a:schemeClr val="tx1"/>
              </a:solidFill>
              <a:latin typeface="Arial" charset="0"/>
              <a:ea typeface="ＭＳ Ｐゴシック" pitchFamily="116" charset="-128"/>
              <a:cs typeface="+mn-cs"/>
            </a:endParaRPr>
          </a:p>
        </p:txBody>
      </p:sp>
    </p:spTree>
    <p:extLst>
      <p:ext uri="{BB962C8B-B14F-4D97-AF65-F5344CB8AC3E}">
        <p14:creationId xmlns:p14="http://schemas.microsoft.com/office/powerpoint/2010/main" val="2231160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6C7AA0B-8B0A-B14A-8FDE-4EE06647A1C7}" type="slidenum">
              <a:rPr kumimoji="0" lang="nl-BE" sz="1300" b="0" i="0" u="none" strike="noStrike" kern="1200" cap="none" spc="0" normalizeH="0" baseline="0" noProof="0" smtClean="0">
                <a:ln>
                  <a:noFill/>
                </a:ln>
                <a:solidFill>
                  <a:prstClr val="black"/>
                </a:solidFill>
                <a:effectLst/>
                <a:uLnTx/>
                <a:uFillTx/>
                <a:latin typeface="Calibri"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31</a:t>
            </a:fld>
            <a:endParaRPr kumimoji="0" lang="nl-BE" sz="1300" b="0" i="0" u="none" strike="noStrike" kern="1200" cap="none" spc="0" normalizeH="0" baseline="0" noProof="0">
              <a:ln>
                <a:noFill/>
              </a:ln>
              <a:solidFill>
                <a:prstClr val="black"/>
              </a:solidFill>
              <a:effectLst/>
              <a:uLnTx/>
              <a:uFillTx/>
              <a:latin typeface="Calibri" charset="0"/>
              <a:ea typeface="ＭＳ Ｐゴシック" charset="0"/>
              <a:cs typeface="+mn-cs"/>
            </a:endParaRPr>
          </a:p>
        </p:txBody>
      </p:sp>
    </p:spTree>
    <p:extLst>
      <p:ext uri="{BB962C8B-B14F-4D97-AF65-F5344CB8AC3E}">
        <p14:creationId xmlns:p14="http://schemas.microsoft.com/office/powerpoint/2010/main" val="3941589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E70BB656-96AB-4B78-8EA5-C82FE78C7608}" type="datetime1">
              <a:rPr lang="en-US" smtClean="0"/>
              <a:t>11/18/2021</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a:lstStyle/>
          <a:p>
            <a:fld id="{26A09340-0AFB-4924-A558-5568C0609C8B}" type="slidenum">
              <a:rPr lang="en-US" smtClean="0"/>
              <a:t>‹#›</a:t>
            </a:fld>
            <a:endParaRPr lang="en-US"/>
          </a:p>
        </p:txBody>
      </p:sp>
      <p:sp>
        <p:nvSpPr>
          <p:cNvPr id="8" name="Title 7"/>
          <p:cNvSpPr>
            <a:spLocks noGrp="1"/>
          </p:cNvSpPr>
          <p:nvPr>
            <p:ph type="ctrTitle"/>
          </p:nvPr>
        </p:nvSpPr>
        <p:spPr>
          <a:xfrm>
            <a:off x="1219200" y="4343400"/>
            <a:ext cx="10363200" cy="1975104"/>
          </a:xfrm>
        </p:spPr>
        <p:txBody>
          <a:bodyPr/>
          <a:lstStyle>
            <a:lvl1pPr marR="9144" algn="l">
              <a:defRPr sz="4000" b="1" cap="all" spc="0" baseline="0">
                <a:effectLst>
                  <a:reflection blurRad="12700" stA="34000" endA="740" endPos="53000" dir="5400000" sy="-100000" algn="bl" rotWithShape="0"/>
                </a:effectLst>
              </a:defRPr>
            </a:lvl1pPr>
            <a:extLst/>
          </a:lstStyle>
          <a:p>
            <a:r>
              <a:rPr kumimoji="0" lang="en-US"/>
              <a:t>Click to edit Master title style</a:t>
            </a:r>
          </a:p>
        </p:txBody>
      </p:sp>
      <p:sp>
        <p:nvSpPr>
          <p:cNvPr id="9" name="Subtitle 8"/>
          <p:cNvSpPr>
            <a:spLocks noGrp="1"/>
          </p:cNvSpPr>
          <p:nvPr>
            <p:ph type="subTitle" idx="1"/>
          </p:nvPr>
        </p:nvSpPr>
        <p:spPr>
          <a:xfrm>
            <a:off x="1219200" y="2834640"/>
            <a:ext cx="103632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Tree>
    <p:extLst>
      <p:ext uri="{BB962C8B-B14F-4D97-AF65-F5344CB8AC3E}">
        <p14:creationId xmlns:p14="http://schemas.microsoft.com/office/powerpoint/2010/main" val="3717743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0ACAD0C-DDA8-41F8-B355-8FC9FC1D91D6}" type="datetime1">
              <a:rPr lang="en-US" smtClean="0"/>
              <a:t>11/18/2021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DFABA215-C6CD-4E2F-96B1-2280DCFBB8B3}" type="slidenum">
              <a:rPr lang="en-US" smtClean="0"/>
              <a:pPr>
                <a:defRPr/>
              </a:pPr>
              <a:t>‹#›</a:t>
            </a:fld>
            <a:endParaRPr lang="en-US"/>
          </a:p>
        </p:txBody>
      </p:sp>
    </p:spTree>
    <p:extLst>
      <p:ext uri="{BB962C8B-B14F-4D97-AF65-F5344CB8AC3E}">
        <p14:creationId xmlns:p14="http://schemas.microsoft.com/office/powerpoint/2010/main" val="2346643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4"/>
            <a:ext cx="2641600" cy="5851525"/>
          </a:xfrm>
        </p:spPr>
        <p:txBody>
          <a:bodyPr vert="eaVert" anchor="ctr"/>
          <a:lstStyle/>
          <a:p>
            <a:r>
              <a:rPr kumimoji="0" lang="en-US"/>
              <a:t>Click to edit Master title style</a:t>
            </a:r>
          </a:p>
        </p:txBody>
      </p:sp>
      <p:sp>
        <p:nvSpPr>
          <p:cNvPr id="3" name="Vertical Text Placeholder 2"/>
          <p:cNvSpPr>
            <a:spLocks noGrp="1"/>
          </p:cNvSpPr>
          <p:nvPr>
            <p:ph type="body" orient="vert" idx="1"/>
          </p:nvPr>
        </p:nvSpPr>
        <p:spPr>
          <a:xfrm>
            <a:off x="812800" y="274644"/>
            <a:ext cx="78232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8C40C58-476B-4006-B784-E343E3609029}" type="datetime1">
              <a:rPr lang="en-US" smtClean="0"/>
              <a:t>11/18/2021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58083724-F38A-4329-8323-400DF434F34B}" type="slidenum">
              <a:rPr lang="en-US" smtClean="0"/>
              <a:pPr>
                <a:defRPr/>
              </a:pPr>
              <a:t>‹#›</a:t>
            </a:fld>
            <a:endParaRPr lang="en-US"/>
          </a:p>
        </p:txBody>
      </p:sp>
    </p:spTree>
    <p:extLst>
      <p:ext uri="{BB962C8B-B14F-4D97-AF65-F5344CB8AC3E}">
        <p14:creationId xmlns:p14="http://schemas.microsoft.com/office/powerpoint/2010/main" val="18630962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de-DE"/>
          </a:p>
        </p:txBody>
      </p:sp>
      <p:sp>
        <p:nvSpPr>
          <p:cNvPr id="4" name="Textplatzhalter 4"/>
          <p:cNvSpPr>
            <a:spLocks noGrp="1"/>
          </p:cNvSpPr>
          <p:nvPr>
            <p:ph type="body" sz="quarter" idx="10"/>
          </p:nvPr>
        </p:nvSpPr>
        <p:spPr>
          <a:xfrm>
            <a:off x="4348012" y="6375600"/>
            <a:ext cx="7361765" cy="216000"/>
          </a:xfrm>
        </p:spPr>
        <p:txBody>
          <a:bodyPr/>
          <a:lstStyle>
            <a:lvl1pPr algn="l">
              <a:lnSpc>
                <a:spcPct val="100000"/>
              </a:lnSpc>
              <a:defRPr sz="750">
                <a:solidFill>
                  <a:schemeClr val="bg2"/>
                </a:solidFill>
              </a:defRPr>
            </a:lvl1pPr>
          </a:lstStyle>
          <a:p>
            <a:pPr lvl="0"/>
            <a:r>
              <a:rPr lang="de-DE" dirty="0"/>
              <a:t>Textmasterformat bearbeiten</a:t>
            </a:r>
          </a:p>
        </p:txBody>
      </p:sp>
    </p:spTree>
    <p:extLst>
      <p:ext uri="{BB962C8B-B14F-4D97-AF65-F5344CB8AC3E}">
        <p14:creationId xmlns:p14="http://schemas.microsoft.com/office/powerpoint/2010/main" val="16794665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 name="Line 29"/>
          <p:cNvSpPr>
            <a:spLocks noChangeShapeType="1"/>
          </p:cNvSpPr>
          <p:nvPr userDrawn="1"/>
        </p:nvSpPr>
        <p:spPr bwMode="auto">
          <a:xfrm>
            <a:off x="1117036" y="456369"/>
            <a:ext cx="0" cy="6097391"/>
          </a:xfrm>
          <a:prstGeom prst="line">
            <a:avLst/>
          </a:prstGeom>
          <a:noFill/>
          <a:ln w="9525">
            <a:solidFill>
              <a:schemeClr val="bg1"/>
            </a:solidFill>
            <a:round/>
            <a:headEnd/>
            <a:tailEnd/>
          </a:ln>
        </p:spPr>
        <p:txBody>
          <a:bodyPr wrap="none" lIns="85410" tIns="42704" rIns="85410" bIns="42704" anchor="ctr"/>
          <a:lstStyle/>
          <a:p>
            <a:pPr algn="l">
              <a:lnSpc>
                <a:spcPct val="100000"/>
              </a:lnSpc>
              <a:defRPr/>
            </a:pPr>
            <a:endParaRPr lang="en-US" sz="2665" b="0" baseline="0" dirty="0">
              <a:solidFill>
                <a:srgbClr val="000000"/>
              </a:solidFill>
              <a:latin typeface="Arial" panose="020B0604020202020204" pitchFamily="34" charset="0"/>
              <a:ea typeface="ＭＳ Ｐゴシック" pitchFamily="116" charset="-128"/>
            </a:endParaRPr>
          </a:p>
        </p:txBody>
      </p:sp>
      <p:sp>
        <p:nvSpPr>
          <p:cNvPr id="3" name="Line 30"/>
          <p:cNvSpPr>
            <a:spLocks noChangeShapeType="1"/>
          </p:cNvSpPr>
          <p:nvPr userDrawn="1"/>
        </p:nvSpPr>
        <p:spPr bwMode="auto">
          <a:xfrm>
            <a:off x="1117039" y="6553757"/>
            <a:ext cx="10566259" cy="0"/>
          </a:xfrm>
          <a:prstGeom prst="line">
            <a:avLst/>
          </a:prstGeom>
          <a:noFill/>
          <a:ln w="9525">
            <a:solidFill>
              <a:schemeClr val="bg1"/>
            </a:solidFill>
            <a:round/>
            <a:headEnd/>
            <a:tailEnd/>
          </a:ln>
        </p:spPr>
        <p:txBody>
          <a:bodyPr wrap="none" lIns="85410" tIns="42704" rIns="85410" bIns="42704" anchor="ctr"/>
          <a:lstStyle/>
          <a:p>
            <a:pPr algn="l">
              <a:lnSpc>
                <a:spcPct val="100000"/>
              </a:lnSpc>
              <a:defRPr/>
            </a:pPr>
            <a:endParaRPr lang="en-US" sz="2665" b="0" baseline="0" dirty="0">
              <a:solidFill>
                <a:srgbClr val="000000"/>
              </a:solidFill>
              <a:latin typeface="Arial" panose="020B0604020202020204" pitchFamily="34" charset="0"/>
              <a:ea typeface="ＭＳ Ｐゴシック" pitchFamily="116" charset="-128"/>
            </a:endParaRPr>
          </a:p>
        </p:txBody>
      </p:sp>
      <p:sp>
        <p:nvSpPr>
          <p:cNvPr id="4" name="Line 31"/>
          <p:cNvSpPr>
            <a:spLocks noChangeShapeType="1"/>
          </p:cNvSpPr>
          <p:nvPr userDrawn="1"/>
        </p:nvSpPr>
        <p:spPr bwMode="auto">
          <a:xfrm flipV="1">
            <a:off x="11683293" y="5791359"/>
            <a:ext cx="0" cy="762398"/>
          </a:xfrm>
          <a:prstGeom prst="line">
            <a:avLst/>
          </a:prstGeom>
          <a:noFill/>
          <a:ln w="9525">
            <a:solidFill>
              <a:schemeClr val="bg1"/>
            </a:solidFill>
            <a:round/>
            <a:headEnd/>
            <a:tailEnd/>
          </a:ln>
        </p:spPr>
        <p:txBody>
          <a:bodyPr wrap="none" lIns="85410" tIns="42704" rIns="85410" bIns="42704" anchor="ctr"/>
          <a:lstStyle/>
          <a:p>
            <a:pPr algn="l">
              <a:lnSpc>
                <a:spcPct val="100000"/>
              </a:lnSpc>
              <a:defRPr/>
            </a:pPr>
            <a:endParaRPr lang="en-US" sz="2665" b="0" baseline="0" dirty="0">
              <a:solidFill>
                <a:srgbClr val="000000"/>
              </a:solidFill>
              <a:latin typeface="Arial" panose="020B0604020202020204" pitchFamily="34" charset="0"/>
              <a:ea typeface="ＭＳ Ｐゴシック" pitchFamily="116" charset="-128"/>
            </a:endParaRPr>
          </a:p>
        </p:txBody>
      </p:sp>
      <p:sp>
        <p:nvSpPr>
          <p:cNvPr id="5" name="Line 32"/>
          <p:cNvSpPr>
            <a:spLocks noChangeShapeType="1"/>
          </p:cNvSpPr>
          <p:nvPr userDrawn="1"/>
        </p:nvSpPr>
        <p:spPr bwMode="auto">
          <a:xfrm flipH="1">
            <a:off x="8635297" y="5791359"/>
            <a:ext cx="3048000" cy="0"/>
          </a:xfrm>
          <a:prstGeom prst="line">
            <a:avLst/>
          </a:prstGeom>
          <a:noFill/>
          <a:ln w="9525">
            <a:solidFill>
              <a:schemeClr val="bg1"/>
            </a:solidFill>
            <a:round/>
            <a:headEnd/>
            <a:tailEnd/>
          </a:ln>
        </p:spPr>
        <p:txBody>
          <a:bodyPr wrap="none" lIns="85410" tIns="42704" rIns="85410" bIns="42704" anchor="ctr"/>
          <a:lstStyle/>
          <a:p>
            <a:pPr algn="l">
              <a:lnSpc>
                <a:spcPct val="100000"/>
              </a:lnSpc>
              <a:defRPr/>
            </a:pPr>
            <a:endParaRPr lang="en-US" sz="2665" b="0" baseline="0" dirty="0">
              <a:solidFill>
                <a:srgbClr val="000000"/>
              </a:solidFill>
              <a:latin typeface="Arial" panose="020B0604020202020204" pitchFamily="34" charset="0"/>
              <a:ea typeface="ＭＳ Ｐゴシック" pitchFamily="116" charset="-128"/>
            </a:endParaRPr>
          </a:p>
        </p:txBody>
      </p:sp>
      <p:sp>
        <p:nvSpPr>
          <p:cNvPr id="6" name="Line 35"/>
          <p:cNvSpPr>
            <a:spLocks noChangeShapeType="1"/>
          </p:cNvSpPr>
          <p:nvPr userDrawn="1"/>
        </p:nvSpPr>
        <p:spPr bwMode="auto">
          <a:xfrm>
            <a:off x="1117040" y="456365"/>
            <a:ext cx="1727481" cy="0"/>
          </a:xfrm>
          <a:prstGeom prst="line">
            <a:avLst/>
          </a:prstGeom>
          <a:noFill/>
          <a:ln w="9525">
            <a:solidFill>
              <a:schemeClr val="bg1"/>
            </a:solidFill>
            <a:round/>
            <a:headEnd/>
            <a:tailEnd/>
          </a:ln>
        </p:spPr>
        <p:txBody>
          <a:bodyPr wrap="none" lIns="85410" tIns="42704" rIns="85410" bIns="42704" anchor="ctr"/>
          <a:lstStyle/>
          <a:p>
            <a:pPr algn="l">
              <a:lnSpc>
                <a:spcPct val="100000"/>
              </a:lnSpc>
              <a:defRPr/>
            </a:pPr>
            <a:endParaRPr lang="en-US" sz="2665" b="0" baseline="0" dirty="0">
              <a:solidFill>
                <a:srgbClr val="000000"/>
              </a:solidFill>
              <a:latin typeface="Arial" panose="020B0604020202020204" pitchFamily="34" charset="0"/>
              <a:ea typeface="ＭＳ Ｐゴシック" pitchFamily="116" charset="-128"/>
            </a:endParaRPr>
          </a:p>
        </p:txBody>
      </p:sp>
    </p:spTree>
    <p:extLst>
      <p:ext uri="{BB962C8B-B14F-4D97-AF65-F5344CB8AC3E}">
        <p14:creationId xmlns:p14="http://schemas.microsoft.com/office/powerpoint/2010/main" val="39794474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0"/>
            <a:ext cx="12192000" cy="1426464"/>
          </a:xfrm>
          <a:solidFill>
            <a:schemeClr val="accent4">
              <a:lumMod val="20000"/>
              <a:lumOff val="80000"/>
            </a:schemeClr>
          </a:solidFill>
        </p:spPr>
        <p:txBody>
          <a:bodyPr anchor="ctr"/>
          <a:lstStyle>
            <a:lvl1pPr>
              <a:defRPr sz="4000"/>
            </a:lvl1pPr>
          </a:lstStyle>
          <a:p>
            <a:r>
              <a:rPr kumimoji="0" lang="en-US" dirty="0"/>
              <a:t>Click to Edit Master Title Style</a:t>
            </a:r>
          </a:p>
        </p:txBody>
      </p:sp>
      <p:sp>
        <p:nvSpPr>
          <p:cNvPr id="3" name="Content Placeholder 2"/>
          <p:cNvSpPr>
            <a:spLocks noGrp="1"/>
          </p:cNvSpPr>
          <p:nvPr>
            <p:ph idx="1"/>
          </p:nvPr>
        </p:nvSpPr>
        <p:spPr/>
        <p:txBody>
          <a:bodyPr/>
          <a:lstStyle>
            <a:lvl1pPr marL="411480" indent="-342900">
              <a:buFont typeface="Arial" panose="020B0604020202020204" pitchFamily="34" charset="0"/>
              <a:buChar char="•"/>
              <a:defRPr/>
            </a:lvl1pPr>
            <a:lvl2pPr marL="740664" indent="-285750">
              <a:buFont typeface="Arial" panose="020B0604020202020204" pitchFamily="34" charset="0"/>
              <a:buChar char="•"/>
              <a:defRPr/>
            </a:lvl2pPr>
            <a:lvl3pPr marL="996696" indent="-228600">
              <a:buFont typeface="Arial" panose="020B0604020202020204" pitchFamily="34" charset="0"/>
              <a:buChar char="•"/>
              <a:defRPr/>
            </a:lvl3pPr>
            <a:lvl4pPr marL="1261872" indent="-228600">
              <a:buFont typeface="Arial" panose="020B0604020202020204" pitchFamily="34" charset="0"/>
              <a:buChar char="•"/>
              <a:defRPr/>
            </a:lvl4pPr>
            <a:lvl5pPr marL="1481328" indent="-210312">
              <a:buFont typeface="Arial" panose="020B0604020202020204" pitchFamily="34" charset="0"/>
              <a:buChar char="•"/>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extLst>
      <p:ext uri="{BB962C8B-B14F-4D97-AF65-F5344CB8AC3E}">
        <p14:creationId xmlns:p14="http://schemas.microsoft.com/office/powerpoint/2010/main" val="4218136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Freeform 13"/>
          <p:cNvSpPr>
            <a:spLocks/>
          </p:cNvSpPr>
          <p:nvPr/>
        </p:nvSpPr>
        <p:spPr bwMode="auto">
          <a:xfrm>
            <a:off x="6438603" y="1073888"/>
            <a:ext cx="5762848"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Freeform 14"/>
          <p:cNvSpPr>
            <a:spLocks/>
          </p:cNvSpPr>
          <p:nvPr/>
        </p:nvSpPr>
        <p:spPr bwMode="auto">
          <a:xfrm>
            <a:off x="498621" y="0"/>
            <a:ext cx="7352715"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5236414">
            <a:off x="6635304" y="1285480"/>
            <a:ext cx="4114800" cy="158496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924800" y="0"/>
            <a:ext cx="36576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Freeform 16"/>
          <p:cNvSpPr>
            <a:spLocks/>
          </p:cNvSpPr>
          <p:nvPr/>
        </p:nvSpPr>
        <p:spPr bwMode="auto">
          <a:xfrm>
            <a:off x="7924800" y="4267200"/>
            <a:ext cx="42672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Freeform 17"/>
          <p:cNvSpPr>
            <a:spLocks/>
          </p:cNvSpPr>
          <p:nvPr/>
        </p:nvSpPr>
        <p:spPr bwMode="auto">
          <a:xfrm>
            <a:off x="7924800" y="0"/>
            <a:ext cx="18288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Freeform 18"/>
          <p:cNvSpPr>
            <a:spLocks/>
          </p:cNvSpPr>
          <p:nvPr/>
        </p:nvSpPr>
        <p:spPr bwMode="auto">
          <a:xfrm>
            <a:off x="7931154" y="4246568"/>
            <a:ext cx="2787649"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Freeform 19"/>
          <p:cNvSpPr>
            <a:spLocks/>
          </p:cNvSpPr>
          <p:nvPr/>
        </p:nvSpPr>
        <p:spPr bwMode="auto">
          <a:xfrm>
            <a:off x="7924800" y="4267200"/>
            <a:ext cx="21336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1" name="Freeform 20"/>
          <p:cNvSpPr>
            <a:spLocks/>
          </p:cNvSpPr>
          <p:nvPr/>
        </p:nvSpPr>
        <p:spPr bwMode="auto">
          <a:xfrm>
            <a:off x="7924800" y="1371600"/>
            <a:ext cx="42672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Freeform 21"/>
          <p:cNvSpPr>
            <a:spLocks/>
          </p:cNvSpPr>
          <p:nvPr/>
        </p:nvSpPr>
        <p:spPr bwMode="auto">
          <a:xfrm>
            <a:off x="7924800" y="1752600"/>
            <a:ext cx="42672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3" name="Freeform 22"/>
          <p:cNvSpPr>
            <a:spLocks/>
          </p:cNvSpPr>
          <p:nvPr/>
        </p:nvSpPr>
        <p:spPr bwMode="auto">
          <a:xfrm>
            <a:off x="1320800" y="4267200"/>
            <a:ext cx="660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4" name="Freeform 23"/>
          <p:cNvSpPr>
            <a:spLocks/>
          </p:cNvSpPr>
          <p:nvPr/>
        </p:nvSpPr>
        <p:spPr bwMode="auto">
          <a:xfrm>
            <a:off x="711200" y="4267200"/>
            <a:ext cx="7112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5" name="Freeform 24"/>
          <p:cNvSpPr>
            <a:spLocks/>
          </p:cNvSpPr>
          <p:nvPr/>
        </p:nvSpPr>
        <p:spPr bwMode="auto">
          <a:xfrm>
            <a:off x="489099" y="2438400"/>
            <a:ext cx="75184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6" name="Freeform 25"/>
          <p:cNvSpPr>
            <a:spLocks/>
          </p:cNvSpPr>
          <p:nvPr/>
        </p:nvSpPr>
        <p:spPr bwMode="auto">
          <a:xfrm>
            <a:off x="489099" y="2133600"/>
            <a:ext cx="75184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Freeform 26"/>
          <p:cNvSpPr>
            <a:spLocks/>
          </p:cNvSpPr>
          <p:nvPr/>
        </p:nvSpPr>
        <p:spPr bwMode="auto">
          <a:xfrm>
            <a:off x="6096000" y="4267200"/>
            <a:ext cx="18288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3" name="Text Placeholder 2"/>
          <p:cNvSpPr>
            <a:spLocks noGrp="1"/>
          </p:cNvSpPr>
          <p:nvPr>
            <p:ph type="body" idx="1"/>
          </p:nvPr>
        </p:nvSpPr>
        <p:spPr>
          <a:xfrm>
            <a:off x="942536" y="1351672"/>
            <a:ext cx="7624064"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C4739A26-BFCB-49C7-BDA3-6C4EAADC5527}" type="datetime1">
              <a:rPr lang="en-US" smtClean="0"/>
              <a:t>11/18/2021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fld id="{B224DB9F-C2A9-4DA1-8168-14E954073F73}" type="slidenum">
              <a:rPr lang="en-US" smtClean="0"/>
              <a:pPr>
                <a:defRPr/>
              </a:pPr>
              <a:t>‹#›</a:t>
            </a:fld>
            <a:endParaRPr lang="en-US"/>
          </a:p>
        </p:txBody>
      </p:sp>
      <p:sp>
        <p:nvSpPr>
          <p:cNvPr id="7" name="Rectangle 6"/>
          <p:cNvSpPr/>
          <p:nvPr/>
        </p:nvSpPr>
        <p:spPr>
          <a:xfrm>
            <a:off x="484213" y="402269"/>
            <a:ext cx="1133856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42536" y="512064"/>
            <a:ext cx="10875264" cy="777240"/>
          </a:xfrm>
        </p:spPr>
        <p:txBody>
          <a:bodyPr tIns="64008"/>
          <a:lstStyle>
            <a:lvl1pPr algn="l">
              <a:buNone/>
              <a:defRPr sz="3800" b="0" cap="none" spc="-150" baseline="0"/>
            </a:lvl1pPr>
            <a:extLst/>
          </a:lstStyle>
          <a:p>
            <a:r>
              <a:rPr kumimoji="0" lang="en-US"/>
              <a:t>Click to edit Master title style</a:t>
            </a:r>
          </a:p>
        </p:txBody>
      </p:sp>
      <p:sp>
        <p:nvSpPr>
          <p:cNvPr id="8" name="Rectangle 7"/>
          <p:cNvSpPr/>
          <p:nvPr/>
        </p:nvSpPr>
        <p:spPr>
          <a:xfrm flipH="1">
            <a:off x="495384"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Rectangle 8"/>
          <p:cNvSpPr/>
          <p:nvPr/>
        </p:nvSpPr>
        <p:spPr>
          <a:xfrm flipH="1">
            <a:off x="548145"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ectangle 9"/>
          <p:cNvSpPr/>
          <p:nvPr/>
        </p:nvSpPr>
        <p:spPr>
          <a:xfrm flipH="1">
            <a:off x="597933" y="680477"/>
            <a:ext cx="1219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H="1">
            <a:off x="635603" y="680477"/>
            <a:ext cx="1219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667304" y="680477"/>
            <a:ext cx="48768"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extLst>
      <p:ext uri="{BB962C8B-B14F-4D97-AF65-F5344CB8AC3E}">
        <p14:creationId xmlns:p14="http://schemas.microsoft.com/office/powerpoint/2010/main" val="2639271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512064"/>
            <a:ext cx="10972800" cy="914400"/>
          </a:xfrm>
        </p:spPr>
        <p:txBody>
          <a:bodyPr/>
          <a:lstStyle/>
          <a:p>
            <a:r>
              <a:rPr kumimoji="0" lang="en-US"/>
              <a:t>Click to edit Master title style</a:t>
            </a:r>
          </a:p>
        </p:txBody>
      </p:sp>
      <p:sp>
        <p:nvSpPr>
          <p:cNvPr id="3" name="Content Placeholder 2"/>
          <p:cNvSpPr>
            <a:spLocks noGrp="1"/>
          </p:cNvSpPr>
          <p:nvPr>
            <p:ph sz="half" idx="1"/>
          </p:nvPr>
        </p:nvSpPr>
        <p:spPr>
          <a:xfrm>
            <a:off x="619125" y="1770506"/>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6207125" y="1770506"/>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284DAFE1-5DCF-4C10-81B8-B7CC92F60F92}" type="datetime1">
              <a:rPr lang="en-US" smtClean="0"/>
              <a:t>11/18/2021</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F6E4DA1F-CCFE-42FC-8C6A-1168F5C4F1A0}" type="slidenum">
              <a:rPr lang="en-US" smtClean="0"/>
              <a:pPr>
                <a:defRPr/>
              </a:pPr>
              <a:t>‹#›</a:t>
            </a:fld>
            <a:endParaRPr lang="en-US"/>
          </a:p>
        </p:txBody>
      </p:sp>
      <p:pic>
        <p:nvPicPr>
          <p:cNvPr id="8" name="Picture 7"/>
          <p:cNvPicPr>
            <a:picLocks noChangeAspect="1"/>
          </p:cNvPicPr>
          <p:nvPr userDrawn="1"/>
        </p:nvPicPr>
        <p:blipFill>
          <a:blip r:embed="rId2"/>
          <a:stretch>
            <a:fillRect/>
          </a:stretch>
        </p:blipFill>
        <p:spPr>
          <a:xfrm>
            <a:off x="10939020" y="6446496"/>
            <a:ext cx="520237" cy="335309"/>
          </a:xfrm>
          <a:prstGeom prst="rect">
            <a:avLst/>
          </a:prstGeom>
        </p:spPr>
      </p:pic>
    </p:spTree>
    <p:extLst>
      <p:ext uri="{BB962C8B-B14F-4D97-AF65-F5344CB8AC3E}">
        <p14:creationId xmlns:p14="http://schemas.microsoft.com/office/powerpoint/2010/main" val="3776347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5" name="Rectangle 24"/>
          <p:cNvSpPr/>
          <p:nvPr/>
        </p:nvSpPr>
        <p:spPr>
          <a:xfrm>
            <a:off x="0" y="402270"/>
            <a:ext cx="11822773"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673099" y="512064"/>
            <a:ext cx="10363200" cy="914400"/>
          </a:xfrm>
        </p:spPr>
        <p:txBody>
          <a:bodyPr anchor="t"/>
          <a:lstStyle>
            <a:lvl1pPr>
              <a:defRPr sz="4000"/>
            </a:lvl1pPr>
            <a:extLst/>
          </a:lstStyle>
          <a:p>
            <a:r>
              <a:rPr kumimoji="0" lang="en-US"/>
              <a:t>Click to edit Master title style</a:t>
            </a:r>
          </a:p>
        </p:txBody>
      </p:sp>
      <p:sp>
        <p:nvSpPr>
          <p:cNvPr id="3" name="Text Placeholder 2"/>
          <p:cNvSpPr>
            <a:spLocks noGrp="1"/>
          </p:cNvSpPr>
          <p:nvPr>
            <p:ph type="body" idx="1"/>
          </p:nvPr>
        </p:nvSpPr>
        <p:spPr>
          <a:xfrm>
            <a:off x="609600" y="1809750"/>
            <a:ext cx="5386917"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3370" y="1809750"/>
            <a:ext cx="5389033"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2459037"/>
            <a:ext cx="5386917"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6193370" y="2459037"/>
            <a:ext cx="5389033"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82F1B744-4202-4B78-8640-C8EB1C667614}" type="datetime1">
              <a:rPr lang="en-US" smtClean="0"/>
              <a:t>11/18/2021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a:defRPr/>
            </a:pPr>
            <a:fld id="{D69046C9-A841-4F2A-9FD5-0D30883EBC7D}" type="slidenum">
              <a:rPr lang="en-US" smtClean="0"/>
              <a:pPr>
                <a:defRPr/>
              </a:pPr>
              <a:t>‹#›</a:t>
            </a:fld>
            <a:endParaRPr lang="en-US"/>
          </a:p>
        </p:txBody>
      </p:sp>
      <p:sp>
        <p:nvSpPr>
          <p:cNvPr id="16" name="Rectangle 15"/>
          <p:cNvSpPr/>
          <p:nvPr/>
        </p:nvSpPr>
        <p:spPr>
          <a:xfrm>
            <a:off x="117053" y="680477"/>
            <a:ext cx="6096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7" name="Rectangle 16"/>
          <p:cNvSpPr/>
          <p:nvPr/>
        </p:nvSpPr>
        <p:spPr>
          <a:xfrm>
            <a:off x="63073"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Rectangle 17"/>
          <p:cNvSpPr/>
          <p:nvPr/>
        </p:nvSpPr>
        <p:spPr>
          <a:xfrm>
            <a:off x="37669" y="680477"/>
            <a:ext cx="1219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680477"/>
            <a:ext cx="1219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Rectangle 19"/>
          <p:cNvSpPr/>
          <p:nvPr/>
        </p:nvSpPr>
        <p:spPr>
          <a:xfrm flipH="1">
            <a:off x="199693"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Rectangle 20"/>
          <p:cNvSpPr/>
          <p:nvPr/>
        </p:nvSpPr>
        <p:spPr>
          <a:xfrm flipH="1">
            <a:off x="252455"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Rectangle 21"/>
          <p:cNvSpPr/>
          <p:nvPr/>
        </p:nvSpPr>
        <p:spPr>
          <a:xfrm flipH="1">
            <a:off x="302243" y="680477"/>
            <a:ext cx="1219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flipH="1">
            <a:off x="339912" y="680477"/>
            <a:ext cx="1219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0" name="Rectangle 29"/>
          <p:cNvSpPr/>
          <p:nvPr/>
        </p:nvSpPr>
        <p:spPr>
          <a:xfrm>
            <a:off x="371613" y="680477"/>
            <a:ext cx="48768"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extLst>
      <p:ext uri="{BB962C8B-B14F-4D97-AF65-F5344CB8AC3E}">
        <p14:creationId xmlns:p14="http://schemas.microsoft.com/office/powerpoint/2010/main" val="3139642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19200" y="512064"/>
            <a:ext cx="10363200" cy="914400"/>
          </a:xfrm>
        </p:spPr>
        <p:txBody>
          <a:bodyPr/>
          <a:lstStyle>
            <a:lvl1pPr>
              <a:defRPr sz="4000" cap="none" baseline="0"/>
            </a:lvl1pPr>
            <a:extLst/>
          </a:lstStyle>
          <a:p>
            <a:r>
              <a:rPr kumimoji="0" lang="en-US"/>
              <a:t>Click to edit Master title style</a:t>
            </a:r>
          </a:p>
        </p:txBody>
      </p:sp>
      <p:sp>
        <p:nvSpPr>
          <p:cNvPr id="3" name="Date Placeholder 2"/>
          <p:cNvSpPr>
            <a:spLocks noGrp="1"/>
          </p:cNvSpPr>
          <p:nvPr>
            <p:ph type="dt" sz="half" idx="10"/>
          </p:nvPr>
        </p:nvSpPr>
        <p:spPr/>
        <p:txBody>
          <a:bodyPr/>
          <a:lstStyle/>
          <a:p>
            <a:fld id="{B1B8773A-30F8-4BFE-9C82-4AED503D8992}" type="datetime1">
              <a:rPr lang="en-US" smtClean="0"/>
              <a:t>11/18/2021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a:defRPr/>
            </a:pPr>
            <a:fld id="{946E770A-854C-46B1-A8DF-99DCD4C291EA}" type="slidenum">
              <a:rPr lang="en-US" smtClean="0"/>
              <a:pPr>
                <a:defRPr/>
              </a:pPr>
              <a:t>‹#›</a:t>
            </a:fld>
            <a:endParaRPr lang="en-US" dirty="0"/>
          </a:p>
        </p:txBody>
      </p:sp>
    </p:spTree>
    <p:extLst>
      <p:ext uri="{BB962C8B-B14F-4D97-AF65-F5344CB8AC3E}">
        <p14:creationId xmlns:p14="http://schemas.microsoft.com/office/powerpoint/2010/main" val="1521906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FF4151-F107-4210-85EB-AF6F1712F0F0}" type="datetime1">
              <a:rPr lang="en-US" smtClean="0"/>
              <a:t>11/18/2021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AEB4FD61-213A-40C2-9122-0632383D12D8}" type="slidenum">
              <a:rPr lang="en-US" smtClean="0"/>
              <a:pPr>
                <a:defRPr/>
              </a:pPr>
              <a:t>‹#›</a:t>
            </a:fld>
            <a:endParaRPr lang="en-US"/>
          </a:p>
        </p:txBody>
      </p:sp>
    </p:spTree>
    <p:extLst>
      <p:ext uri="{BB962C8B-B14F-4D97-AF65-F5344CB8AC3E}">
        <p14:creationId xmlns:p14="http://schemas.microsoft.com/office/powerpoint/2010/main" val="26452513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10972800" cy="1162050"/>
          </a:xfrm>
        </p:spPr>
        <p:txBody>
          <a:bodyPr anchor="ctr"/>
          <a:lstStyle>
            <a:lvl1pPr algn="l">
              <a:buNone/>
              <a:defRPr sz="3600" b="0"/>
            </a:lvl1pPr>
            <a:extLst/>
          </a:lstStyle>
          <a:p>
            <a:r>
              <a:rPr kumimoji="0" lang="en-US"/>
              <a:t>Click to edit Master title style</a:t>
            </a:r>
          </a:p>
        </p:txBody>
      </p:sp>
      <p:sp>
        <p:nvSpPr>
          <p:cNvPr id="3" name="Text Placeholder 2"/>
          <p:cNvSpPr>
            <a:spLocks noGrp="1"/>
          </p:cNvSpPr>
          <p:nvPr>
            <p:ph type="body" idx="2"/>
          </p:nvPr>
        </p:nvSpPr>
        <p:spPr>
          <a:xfrm>
            <a:off x="914400" y="1435100"/>
            <a:ext cx="33528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0" y="1435100"/>
            <a:ext cx="73152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F0A16DEE-364E-4BA0-AFFE-B3858B53AE08}" type="datetime1">
              <a:rPr lang="en-US" smtClean="0"/>
              <a:t>11/18/2021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9DDC8ED9-5CFF-48E8-9D63-1C87EF331A7A}" type="slidenum">
              <a:rPr lang="en-US" smtClean="0"/>
              <a:pPr>
                <a:defRPr/>
              </a:pPr>
              <a:t>‹#›</a:t>
            </a:fld>
            <a:endParaRPr lang="en-US"/>
          </a:p>
        </p:txBody>
      </p:sp>
    </p:spTree>
    <p:extLst>
      <p:ext uri="{BB962C8B-B14F-4D97-AF65-F5344CB8AC3E}">
        <p14:creationId xmlns:p14="http://schemas.microsoft.com/office/powerpoint/2010/main" val="3472054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490709" y="0"/>
            <a:ext cx="1170432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cxnSp>
        <p:nvCxnSpPr>
          <p:cNvPr id="9" name="Straight Connector 8"/>
          <p:cNvCxnSpPr/>
          <p:nvPr/>
        </p:nvCxnSpPr>
        <p:spPr>
          <a:xfrm flipV="1">
            <a:off x="484261" y="1885028"/>
            <a:ext cx="11710163"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rot="5400000">
            <a:off x="11374905" y="1197789"/>
            <a:ext cx="132763" cy="171288"/>
            <a:chOff x="6668087" y="1297746"/>
            <a:chExt cx="161840" cy="156602"/>
          </a:xfrm>
        </p:grpSpPr>
        <p:cxnSp>
          <p:nvCxnSpPr>
            <p:cNvPr id="15" name="Straight Connector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bwMode="grayWhite">
          <a:xfrm>
            <a:off x="1219200" y="441256"/>
            <a:ext cx="9144000" cy="701749"/>
          </a:xfrm>
        </p:spPr>
        <p:txBody>
          <a:bodyPr anchor="b"/>
          <a:lstStyle>
            <a:lvl1pPr algn="l">
              <a:buNone/>
              <a:defRPr sz="2100" b="0"/>
            </a:lvl1pPr>
            <a:extLst/>
          </a:lstStyle>
          <a:p>
            <a:r>
              <a:rPr kumimoji="0" lang="en-US"/>
              <a:t>Click to edit Master title style</a:t>
            </a:r>
          </a:p>
        </p:txBody>
      </p:sp>
      <p:sp>
        <p:nvSpPr>
          <p:cNvPr id="3" name="Picture Placeholder 2"/>
          <p:cNvSpPr>
            <a:spLocks noGrp="1"/>
          </p:cNvSpPr>
          <p:nvPr>
            <p:ph type="pic" idx="1"/>
          </p:nvPr>
        </p:nvSpPr>
        <p:spPr>
          <a:xfrm>
            <a:off x="490709" y="1893781"/>
            <a:ext cx="11704320" cy="4960144"/>
          </a:xfrm>
          <a:solidFill>
            <a:schemeClr val="bg2"/>
          </a:solidFill>
        </p:spPr>
        <p:txBody>
          <a:bodyPr/>
          <a:lstStyle>
            <a:lvl1pPr marL="0" indent="0">
              <a:buNone/>
              <a:defRPr sz="3200"/>
            </a:lvl1pPr>
            <a:extLst/>
          </a:lstStyle>
          <a:p>
            <a:r>
              <a:rPr kumimoji="0" lang="en-US"/>
              <a:t>Click icon to add picture</a:t>
            </a:r>
          </a:p>
        </p:txBody>
      </p:sp>
      <p:sp>
        <p:nvSpPr>
          <p:cNvPr id="4" name="Text Placeholder 3"/>
          <p:cNvSpPr>
            <a:spLocks noGrp="1"/>
          </p:cNvSpPr>
          <p:nvPr>
            <p:ph type="body" sz="half" idx="2"/>
          </p:nvPr>
        </p:nvSpPr>
        <p:spPr bwMode="grayWhite">
          <a:xfrm>
            <a:off x="1219200" y="1150144"/>
            <a:ext cx="9144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grpSp>
        <p:nvGrpSpPr>
          <p:cNvPr id="14" name="Group 13"/>
          <p:cNvGrpSpPr/>
          <p:nvPr/>
        </p:nvGrpSpPr>
        <p:grpSpPr>
          <a:xfrm rot="5400000">
            <a:off x="11578105" y="1350189"/>
            <a:ext cx="132763" cy="171288"/>
            <a:chOff x="6668087" y="1297746"/>
            <a:chExt cx="161840" cy="156602"/>
          </a:xfrm>
        </p:grpSpPr>
        <p:cxnSp>
          <p:nvCxnSpPr>
            <p:cNvPr id="11" name="Straight Connector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rot="5400000">
            <a:off x="11115581" y="1453352"/>
            <a:ext cx="132763" cy="171288"/>
            <a:chOff x="6668087" y="1297746"/>
            <a:chExt cx="161840" cy="156602"/>
          </a:xfrm>
        </p:grpSpPr>
        <p:cxnSp>
          <p:nvCxnSpPr>
            <p:cNvPr id="19" name="Straight Connector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Date Placeholder 4"/>
          <p:cNvSpPr>
            <a:spLocks noGrp="1"/>
          </p:cNvSpPr>
          <p:nvPr>
            <p:ph type="dt" sz="half" idx="10"/>
          </p:nvPr>
        </p:nvSpPr>
        <p:spPr>
          <a:xfrm>
            <a:off x="8636000" y="55499"/>
            <a:ext cx="2844800" cy="365125"/>
          </a:xfrm>
        </p:spPr>
        <p:txBody>
          <a:bodyPr/>
          <a:lstStyle/>
          <a:p>
            <a:fld id="{3425B349-B583-4A5D-98C2-DCEC0016445A}" type="datetime1">
              <a:rPr lang="en-US" smtClean="0"/>
              <a:t>11/18/2021</a:t>
            </a:fld>
            <a:endParaRPr lang="en-US"/>
          </a:p>
        </p:txBody>
      </p:sp>
      <p:sp>
        <p:nvSpPr>
          <p:cNvPr id="6" name="Footer Placeholder 5"/>
          <p:cNvSpPr>
            <a:spLocks noGrp="1"/>
          </p:cNvSpPr>
          <p:nvPr>
            <p:ph type="ftr" sz="quarter" idx="11"/>
          </p:nvPr>
        </p:nvSpPr>
        <p:spPr>
          <a:xfrm>
            <a:off x="1219200" y="55499"/>
            <a:ext cx="7416800" cy="365125"/>
          </a:xfrm>
        </p:spPr>
        <p:txBody>
          <a:bodyPr/>
          <a:lstStyle/>
          <a:p>
            <a:endParaRPr lang="en-US"/>
          </a:p>
        </p:txBody>
      </p:sp>
      <p:sp>
        <p:nvSpPr>
          <p:cNvPr id="7" name="Slide Number Placeholder 6"/>
          <p:cNvSpPr>
            <a:spLocks noGrp="1"/>
          </p:cNvSpPr>
          <p:nvPr>
            <p:ph type="sldNum" sz="quarter" idx="12"/>
          </p:nvPr>
        </p:nvSpPr>
        <p:spPr>
          <a:xfrm>
            <a:off x="11480800" y="55499"/>
            <a:ext cx="609600" cy="365125"/>
          </a:xfrm>
        </p:spPr>
        <p:txBody>
          <a:bodyPr/>
          <a:lstStyle/>
          <a:p>
            <a:pPr>
              <a:defRPr/>
            </a:pPr>
            <a:fld id="{69B8646F-6C54-4D73-BE5F-D7471B73A58F}" type="slidenum">
              <a:rPr lang="en-US" smtClean="0"/>
              <a:pPr>
                <a:defRPr/>
              </a:pPr>
              <a:t>‹#›</a:t>
            </a:fld>
            <a:endParaRPr lang="en-US"/>
          </a:p>
        </p:txBody>
      </p:sp>
    </p:spTree>
    <p:extLst>
      <p:ext uri="{BB962C8B-B14F-4D97-AF65-F5344CB8AC3E}">
        <p14:creationId xmlns:p14="http://schemas.microsoft.com/office/powerpoint/2010/main" val="36933938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990600" y="512064"/>
            <a:ext cx="10363200" cy="914400"/>
          </a:xfrm>
          <a:prstGeom prst="rect">
            <a:avLst/>
          </a:prstGeom>
        </p:spPr>
        <p:txBody>
          <a:bodyPr vert="horz" anchor="t">
            <a:noAutofit/>
          </a:bodyPr>
          <a:lstStyle/>
          <a:p>
            <a:r>
              <a:rPr kumimoji="0" lang="en-US" dirty="0"/>
              <a:t>Click to Edit Master Title Style</a:t>
            </a:r>
          </a:p>
        </p:txBody>
      </p:sp>
      <p:sp>
        <p:nvSpPr>
          <p:cNvPr id="13" name="Text Placeholder 12"/>
          <p:cNvSpPr>
            <a:spLocks noGrp="1"/>
          </p:cNvSpPr>
          <p:nvPr>
            <p:ph type="body" idx="1"/>
          </p:nvPr>
        </p:nvSpPr>
        <p:spPr>
          <a:xfrm>
            <a:off x="990600" y="1783560"/>
            <a:ext cx="10363200" cy="4572000"/>
          </a:xfrm>
          <a:prstGeom prst="rect">
            <a:avLst/>
          </a:prstGeom>
        </p:spPr>
        <p:txBody>
          <a:bodyPr vert="horz">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4" name="Date Placeholder 13"/>
          <p:cNvSpPr>
            <a:spLocks noGrp="1"/>
          </p:cNvSpPr>
          <p:nvPr>
            <p:ph type="dt" sz="half" idx="2"/>
          </p:nvPr>
        </p:nvSpPr>
        <p:spPr>
          <a:xfrm>
            <a:off x="8636000" y="6416680"/>
            <a:ext cx="2844800" cy="365125"/>
          </a:xfrm>
          <a:prstGeom prst="rect">
            <a:avLst/>
          </a:prstGeom>
        </p:spPr>
        <p:txBody>
          <a:bodyPr vert="horz" anchor="b"/>
          <a:lstStyle>
            <a:lvl1pPr algn="l" eaLnBrk="1" latinLnBrk="0" hangingPunct="1">
              <a:defRPr kumimoji="0" sz="1100">
                <a:solidFill>
                  <a:schemeClr val="tx2"/>
                </a:solidFill>
                <a:latin typeface="Arial" panose="020B0604020202020204" pitchFamily="34" charset="0"/>
                <a:cs typeface="Arial" panose="020B0604020202020204" pitchFamily="34" charset="0"/>
              </a:defRPr>
            </a:lvl1pPr>
            <a:extLst/>
          </a:lstStyle>
          <a:p>
            <a:fld id="{83AEBA2D-B4AE-4DD3-A7AC-69EDD2B88F39}" type="datetime1">
              <a:rPr lang="en-US" smtClean="0"/>
              <a:pPr/>
              <a:t>11/18/2021</a:t>
            </a:fld>
            <a:endParaRPr lang="en-US"/>
          </a:p>
        </p:txBody>
      </p:sp>
      <p:sp>
        <p:nvSpPr>
          <p:cNvPr id="3" name="Footer Placeholder 2"/>
          <p:cNvSpPr>
            <a:spLocks noGrp="1"/>
          </p:cNvSpPr>
          <p:nvPr>
            <p:ph type="ftr" sz="quarter" idx="3"/>
          </p:nvPr>
        </p:nvSpPr>
        <p:spPr>
          <a:xfrm>
            <a:off x="1219200" y="6416680"/>
            <a:ext cx="7416800" cy="365125"/>
          </a:xfrm>
          <a:prstGeom prst="rect">
            <a:avLst/>
          </a:prstGeom>
        </p:spPr>
        <p:txBody>
          <a:bodyPr vert="horz" anchor="b"/>
          <a:lstStyle>
            <a:lvl1pPr algn="r" eaLnBrk="1" latinLnBrk="0" hangingPunct="1">
              <a:defRPr kumimoji="0" sz="1100">
                <a:solidFill>
                  <a:schemeClr val="tx2"/>
                </a:solidFill>
                <a:latin typeface="Arial" panose="020B0604020202020204" pitchFamily="34" charset="0"/>
                <a:cs typeface="Arial" panose="020B0604020202020204" pitchFamily="34" charset="0"/>
              </a:defRPr>
            </a:lvl1pPr>
            <a:extLst/>
          </a:lstStyle>
          <a:p>
            <a:endParaRPr lang="en-US"/>
          </a:p>
        </p:txBody>
      </p:sp>
      <p:sp>
        <p:nvSpPr>
          <p:cNvPr id="23" name="Slide Number Placeholder 22"/>
          <p:cNvSpPr>
            <a:spLocks noGrp="1"/>
          </p:cNvSpPr>
          <p:nvPr>
            <p:ph type="sldNum" sz="quarter" idx="4"/>
          </p:nvPr>
        </p:nvSpPr>
        <p:spPr>
          <a:xfrm>
            <a:off x="11480800" y="6416680"/>
            <a:ext cx="609600" cy="365125"/>
          </a:xfrm>
          <a:prstGeom prst="rect">
            <a:avLst/>
          </a:prstGeom>
        </p:spPr>
        <p:txBody>
          <a:bodyPr vert="horz" anchor="b"/>
          <a:lstStyle>
            <a:lvl1pPr algn="l" eaLnBrk="1" latinLnBrk="0" hangingPunct="1">
              <a:defRPr kumimoji="0" sz="1200">
                <a:solidFill>
                  <a:schemeClr val="tx2"/>
                </a:solidFill>
                <a:latin typeface="Arial" panose="020B0604020202020204" pitchFamily="34" charset="0"/>
                <a:cs typeface="Arial" panose="020B0604020202020204" pitchFamily="34" charset="0"/>
              </a:defRPr>
            </a:lvl1pPr>
            <a:extLst/>
          </a:lstStyle>
          <a:p>
            <a:pPr>
              <a:defRPr/>
            </a:pPr>
            <a:r>
              <a:rPr lang="en-US"/>
              <a:t>Slide</a:t>
            </a:r>
            <a:fld id="{088F9C99-2D15-43C9-BB30-1A2892BDD46B}" type="slidenum">
              <a:rPr lang="en-US" smtClean="0"/>
              <a:pPr>
                <a:defRPr/>
              </a:pPr>
              <a:t>‹#›</a:t>
            </a:fld>
            <a:endParaRPr lang="en-US"/>
          </a:p>
        </p:txBody>
      </p:sp>
    </p:spTree>
    <p:extLst>
      <p:ext uri="{BB962C8B-B14F-4D97-AF65-F5344CB8AC3E}">
        <p14:creationId xmlns:p14="http://schemas.microsoft.com/office/powerpoint/2010/main" val="36744727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hdr="0" ftr="0" dt="0"/>
  <p:txStyles>
    <p:titleStyle>
      <a:lvl1pPr algn="ctr" rtl="0" eaLnBrk="1" latinLnBrk="0" hangingPunct="1">
        <a:spcBef>
          <a:spcPct val="0"/>
        </a:spcBef>
        <a:buNone/>
        <a:defRPr kumimoji="0" sz="4000" b="1" kern="1200" spc="-100" baseline="0">
          <a:solidFill>
            <a:schemeClr val="tx1"/>
          </a:solidFill>
          <a:latin typeface="Arial" panose="020B0604020202020204" pitchFamily="34" charset="0"/>
          <a:ea typeface="+mj-ea"/>
          <a:cs typeface="Arial" panose="020B0604020202020204" pitchFamily="34" charset="0"/>
        </a:defRPr>
      </a:lvl1pPr>
      <a:extLst/>
    </p:titleStyle>
    <p:bodyStyle>
      <a:lvl1pPr marL="411480" indent="-342900" algn="l" rtl="0" eaLnBrk="1" latinLnBrk="0" hangingPunct="1">
        <a:spcBef>
          <a:spcPts val="700"/>
        </a:spcBef>
        <a:buClrTx/>
        <a:buSzPct val="95000"/>
        <a:buFont typeface="Wingdings" panose="05000000000000000000" pitchFamily="2" charset="2"/>
        <a:buChar char="l"/>
        <a:defRPr kumimoji="0" sz="3000" b="1" kern="1200">
          <a:solidFill>
            <a:schemeClr val="tx1"/>
          </a:solidFill>
          <a:latin typeface="Arial" panose="020B0604020202020204" pitchFamily="34" charset="0"/>
          <a:ea typeface="+mn-ea"/>
          <a:cs typeface="Arial" panose="020B0604020202020204" pitchFamily="34" charset="0"/>
        </a:defRPr>
      </a:lvl1pPr>
      <a:lvl2pPr marL="740664" indent="-285750" algn="l" rtl="0" eaLnBrk="1" latinLnBrk="0" hangingPunct="1">
        <a:spcBef>
          <a:spcPct val="20000"/>
        </a:spcBef>
        <a:buClrTx/>
        <a:buSzPct val="90000"/>
        <a:buFont typeface="Wingdings" panose="05000000000000000000" pitchFamily="2" charset="2"/>
        <a:buChar char="l"/>
        <a:defRPr kumimoji="0" sz="2600" b="1" kern="1200">
          <a:solidFill>
            <a:schemeClr val="tx1"/>
          </a:solidFill>
          <a:latin typeface="Arial" panose="020B0604020202020204" pitchFamily="34" charset="0"/>
          <a:ea typeface="+mn-ea"/>
          <a:cs typeface="Arial" panose="020B0604020202020204" pitchFamily="34" charset="0"/>
        </a:defRPr>
      </a:lvl2pPr>
      <a:lvl3pPr marL="996696" indent="-228600" algn="l" rtl="0" eaLnBrk="1" latinLnBrk="0" hangingPunct="1">
        <a:spcBef>
          <a:spcPct val="20000"/>
        </a:spcBef>
        <a:buClrTx/>
        <a:buFont typeface="Wingdings" panose="05000000000000000000" pitchFamily="2" charset="2"/>
        <a:buChar char="l"/>
        <a:defRPr kumimoji="0" sz="2400" b="1" kern="1200">
          <a:solidFill>
            <a:schemeClr val="tx1"/>
          </a:solidFill>
          <a:latin typeface="Arial" panose="020B0604020202020204" pitchFamily="34" charset="0"/>
          <a:ea typeface="+mn-ea"/>
          <a:cs typeface="Arial" panose="020B0604020202020204" pitchFamily="34" charset="0"/>
        </a:defRPr>
      </a:lvl3pPr>
      <a:lvl4pPr marL="1261872" indent="-228600" algn="l" rtl="0" eaLnBrk="1" latinLnBrk="0" hangingPunct="1">
        <a:spcBef>
          <a:spcPct val="20000"/>
        </a:spcBef>
        <a:buClrTx/>
        <a:buFont typeface="Wingdings" panose="05000000000000000000" pitchFamily="2" charset="2"/>
        <a:buChar char="l"/>
        <a:defRPr kumimoji="0" sz="2200" b="1" kern="1200">
          <a:solidFill>
            <a:schemeClr val="tx1"/>
          </a:solidFill>
          <a:latin typeface="Arial" panose="020B0604020202020204" pitchFamily="34" charset="0"/>
          <a:ea typeface="+mn-ea"/>
          <a:cs typeface="Arial" panose="020B0604020202020204" pitchFamily="34" charset="0"/>
        </a:defRPr>
      </a:lvl4pPr>
      <a:lvl5pPr marL="1481328" indent="-210312" algn="l" rtl="0" eaLnBrk="1" latinLnBrk="0" hangingPunct="1">
        <a:spcBef>
          <a:spcPct val="20000"/>
        </a:spcBef>
        <a:buClrTx/>
        <a:buFont typeface="Wingdings" panose="05000000000000000000" pitchFamily="2" charset="2"/>
        <a:buChar char="l"/>
        <a:defRPr kumimoji="0" sz="2000" b="1" kern="1200">
          <a:solidFill>
            <a:schemeClr val="tx1"/>
          </a:solidFill>
          <a:latin typeface="Arial" panose="020B0604020202020204" pitchFamily="34" charset="0"/>
          <a:ea typeface="+mn-ea"/>
          <a:cs typeface="Arial" panose="020B0604020202020204" pitchFamily="34" charset="0"/>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2.xml"/><Relationship Id="rId1" Type="http://schemas.openxmlformats.org/officeDocument/2006/relationships/video" Target="file:///\\localhost\Users\trentonnorris\Documents\Visen\Accounts%20and%20Quotes\FAU\FAU-Overview\FAU-Overviewfinal\FMT-4T1BREAST-PROMMP_1.mov" TargetMode="External"/><Relationship Id="rId6" Type="http://schemas.openxmlformats.org/officeDocument/2006/relationships/hyperlink" Target="https://doi.org/10.1117/1.JBO.20.5.055004" TargetMode="External"/><Relationship Id="rId5" Type="http://schemas.openxmlformats.org/officeDocument/2006/relationships/hyperlink" Target="https://www.spiedigitallibrary.org/journals/journal-of-biomedical-optics/volume-20/issue-5" TargetMode="Externa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1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27.jpeg"/></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1.gif"/></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4.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plosone.org/article/info%3Adoi%2F10.1371%2Fjournal.pone.0039700#s5" TargetMode="External"/><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27.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emf"/><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emf"/><Relationship Id="rId4" Type="http://schemas.openxmlformats.org/officeDocument/2006/relationships/image" Target="../media/image8.emf"/></Relationships>
</file>

<file path=ppt/slides/_rels/slide3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faculty.nps.edu/rgera/ma3042/2009/ch7.4.pdf" TargetMode="Externa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2.xml"/><Relationship Id="rId1" Type="http://schemas.openxmlformats.org/officeDocument/2006/relationships/video" Target="file:///\\localhost\Users\trentonnorris\Documents\Visen\Accounts%20and%20Quotes\FAU\FAU-Overview\FAU-Overviewfinal\FMT-4T1BREAST-PROMMP_1.mov" TargetMode="External"/><Relationship Id="rId5" Type="http://schemas.openxmlformats.org/officeDocument/2006/relationships/image" Target="../media/image20.png"/><Relationship Id="rId4" Type="http://schemas.openxmlformats.org/officeDocument/2006/relationships/hyperlink" Target="https://www.nature.com/articles/nm729"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12192000" cy="44177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orbel"/>
              <a:ea typeface="宋体" panose="02010600030101010101" pitchFamily="2" charset="-122"/>
              <a:cs typeface="+mn-cs"/>
            </a:endParaRP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110751"/>
            <a:ext cx="1453662" cy="1382751"/>
          </a:xfrm>
          <a:prstGeom prst="rect">
            <a:avLst/>
          </a:prstGeom>
        </p:spPr>
      </p:pic>
      <p:pic>
        <p:nvPicPr>
          <p:cNvPr id="6" name="Picture 2" descr="lgplogo2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1" y="110752"/>
            <a:ext cx="6324600" cy="1201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55" y="4038600"/>
            <a:ext cx="12183245" cy="2819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5"/>
          <p:cNvSpPr txBox="1">
            <a:spLocks noChangeArrowheads="1"/>
          </p:cNvSpPr>
          <p:nvPr/>
        </p:nvSpPr>
        <p:spPr bwMode="auto">
          <a:xfrm>
            <a:off x="-8755" y="1493503"/>
            <a:ext cx="12192000" cy="2946802"/>
          </a:xfrm>
          <a:prstGeom prst="rect">
            <a:avLst/>
          </a:prstGeom>
          <a:gradFill>
            <a:gsLst>
              <a:gs pos="0">
                <a:schemeClr val="accent1">
                  <a:lumMod val="5000"/>
                  <a:lumOff val="95000"/>
                </a:schemeClr>
              </a:gs>
              <a:gs pos="83000">
                <a:schemeClr val="bg2"/>
              </a:gs>
              <a:gs pos="100000">
                <a:schemeClr val="bg2"/>
              </a:gs>
            </a:gsLst>
            <a:lin ang="5400000" scaled="1"/>
          </a:grad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Clr>
                <a:srgbClr val="691638"/>
              </a:buClr>
              <a:buNone/>
              <a:defRPr sz="2800">
                <a:solidFill>
                  <a:schemeClr val="tx2"/>
                </a:solidFill>
                <a:latin typeface="+mn-lt"/>
                <a:ea typeface="+mn-ea"/>
                <a:cs typeface="+mn-cs"/>
              </a:defRPr>
            </a:lvl1pPr>
            <a:lvl2pPr marL="742950" indent="-285750" algn="l" rtl="0" fontAlgn="base">
              <a:spcBef>
                <a:spcPct val="20000"/>
              </a:spcBef>
              <a:spcAft>
                <a:spcPct val="0"/>
              </a:spcAft>
              <a:buClr>
                <a:srgbClr val="DC5A21"/>
              </a:buClr>
              <a:buFont typeface="Times" pitchFamily="18" charset="0"/>
              <a:buChar char="•"/>
              <a:defRPr sz="2400">
                <a:solidFill>
                  <a:schemeClr val="tx2"/>
                </a:solidFill>
                <a:latin typeface="+mn-lt"/>
                <a:ea typeface="+mn-ea"/>
              </a:defRPr>
            </a:lvl2pPr>
            <a:lvl3pPr marL="1143000" indent="-228600" algn="l" rtl="0" fontAlgn="base">
              <a:spcBef>
                <a:spcPct val="20000"/>
              </a:spcBef>
              <a:spcAft>
                <a:spcPct val="0"/>
              </a:spcAft>
              <a:buClr>
                <a:srgbClr val="87ADB0"/>
              </a:buClr>
              <a:buChar char="•"/>
              <a:defRPr sz="2000">
                <a:solidFill>
                  <a:schemeClr val="tx2"/>
                </a:solidFill>
                <a:latin typeface="+mn-lt"/>
                <a:ea typeface="+mn-ea"/>
              </a:defRPr>
            </a:lvl3pPr>
            <a:lvl4pPr marL="1600200" indent="-228600" algn="l" rtl="0" fontAlgn="base">
              <a:spcBef>
                <a:spcPct val="20000"/>
              </a:spcBef>
              <a:spcAft>
                <a:spcPct val="0"/>
              </a:spcAft>
              <a:buChar char="–"/>
              <a:defRPr>
                <a:solidFill>
                  <a:schemeClr val="tx2"/>
                </a:solidFill>
                <a:latin typeface="+mn-lt"/>
                <a:ea typeface="+mn-ea"/>
              </a:defRPr>
            </a:lvl4pPr>
            <a:lvl5pPr marL="2057400" indent="-228600" algn="l" rtl="0" fontAlgn="base">
              <a:spcBef>
                <a:spcPct val="20000"/>
              </a:spcBef>
              <a:spcAft>
                <a:spcPct val="0"/>
              </a:spcAft>
              <a:buChar char="»"/>
              <a:defRPr sz="1600">
                <a:solidFill>
                  <a:schemeClr val="tx2"/>
                </a:solidFill>
                <a:latin typeface="+mn-lt"/>
                <a:ea typeface="+mn-ea"/>
              </a:defRPr>
            </a:lvl5pPr>
            <a:lvl6pPr marL="2514600" indent="-228600" algn="l" rtl="0" fontAlgn="base">
              <a:spcBef>
                <a:spcPct val="20000"/>
              </a:spcBef>
              <a:spcAft>
                <a:spcPct val="0"/>
              </a:spcAft>
              <a:buChar char="»"/>
              <a:defRPr sz="1600">
                <a:solidFill>
                  <a:schemeClr val="tx1"/>
                </a:solidFill>
                <a:latin typeface="+mn-lt"/>
                <a:ea typeface="+mn-ea"/>
              </a:defRPr>
            </a:lvl6pPr>
            <a:lvl7pPr marL="2971800" indent="-228600" algn="l" rtl="0" fontAlgn="base">
              <a:spcBef>
                <a:spcPct val="20000"/>
              </a:spcBef>
              <a:spcAft>
                <a:spcPct val="0"/>
              </a:spcAft>
              <a:buChar char="»"/>
              <a:defRPr sz="1600">
                <a:solidFill>
                  <a:schemeClr val="tx1"/>
                </a:solidFill>
                <a:latin typeface="+mn-lt"/>
                <a:ea typeface="+mn-ea"/>
              </a:defRPr>
            </a:lvl7pPr>
            <a:lvl8pPr marL="3429000" indent="-228600" algn="l" rtl="0" fontAlgn="base">
              <a:spcBef>
                <a:spcPct val="20000"/>
              </a:spcBef>
              <a:spcAft>
                <a:spcPct val="0"/>
              </a:spcAft>
              <a:buChar char="»"/>
              <a:defRPr sz="1600">
                <a:solidFill>
                  <a:schemeClr val="tx1"/>
                </a:solidFill>
                <a:latin typeface="+mn-lt"/>
                <a:ea typeface="+mn-ea"/>
              </a:defRPr>
            </a:lvl8pPr>
            <a:lvl9pPr marL="3886200" indent="-228600" algn="l" rtl="0" fontAlgn="base">
              <a:spcBef>
                <a:spcPct val="20000"/>
              </a:spcBef>
              <a:spcAft>
                <a:spcPct val="0"/>
              </a:spcAft>
              <a:buChar char="»"/>
              <a:defRPr sz="1600">
                <a:solidFill>
                  <a:schemeClr val="tx1"/>
                </a:solidFill>
                <a:latin typeface="+mn-lt"/>
                <a:ea typeface="+mn-ea"/>
              </a:defRPr>
            </a:lvl9pPr>
          </a:lstStyle>
          <a:p>
            <a:pPr lvl="0" algn="ctr" eaLnBrk="1" hangingPunct="1">
              <a:spcBef>
                <a:spcPts val="0"/>
              </a:spcBef>
              <a:spcAft>
                <a:spcPts val="600"/>
              </a:spcAft>
              <a:defRPr/>
            </a:pPr>
            <a:r>
              <a:rPr lang="en-US" sz="4600" b="1" dirty="0">
                <a:solidFill>
                  <a:schemeClr val="tx1"/>
                </a:solidFill>
                <a:latin typeface="Arial" panose="020B0604020202020204" pitchFamily="34" charset="0"/>
                <a:ea typeface="ＭＳ Ｐゴシック" pitchFamily="116" charset="-128"/>
                <a:cs typeface="Arial" panose="020B0604020202020204" pitchFamily="34" charset="0"/>
              </a:rPr>
              <a:t>Multimodality Imaging</a:t>
            </a:r>
            <a:endParaRPr kumimoji="0" lang="en-US" sz="4600" b="1" i="0" u="none" strike="noStrike" kern="1200" cap="none" spc="0" normalizeH="0" noProof="0" dirty="0">
              <a:ln>
                <a:noFill/>
              </a:ln>
              <a:solidFill>
                <a:schemeClr val="tx1"/>
              </a:solidFill>
              <a:effectLst/>
              <a:uLnTx/>
              <a:uFillTx/>
              <a:latin typeface="Arial" panose="020B0604020202020204" pitchFamily="34" charset="0"/>
              <a:ea typeface="ＭＳ Ｐゴシック" pitchFamily="116" charset="-128"/>
              <a:cs typeface="Arial" panose="020B0604020202020204" pitchFamily="34" charset="0"/>
            </a:endParaRPr>
          </a:p>
          <a:p>
            <a:pPr lvl="0" algn="ctr" eaLnBrk="1" hangingPunct="1">
              <a:spcBef>
                <a:spcPts val="0"/>
              </a:spcBef>
              <a:spcAft>
                <a:spcPts val="0"/>
              </a:spcAft>
              <a:defRPr/>
            </a:pPr>
            <a:r>
              <a:rPr kumimoji="0" lang="en-US" sz="2400" b="0" i="0" u="none" strike="noStrike" kern="1200" cap="none" spc="0" normalizeH="0" baseline="0" noProof="0" dirty="0">
                <a:ln>
                  <a:noFill/>
                </a:ln>
                <a:solidFill>
                  <a:schemeClr val="tx1"/>
                </a:solidFill>
                <a:effectLst/>
                <a:uLnTx/>
                <a:uFillTx/>
                <a:latin typeface="Arial" panose="020B0604020202020204" pitchFamily="34" charset="0"/>
                <a:ea typeface="+mn-ea"/>
                <a:cs typeface="Arial" panose="020B0604020202020204" pitchFamily="34" charset="0"/>
              </a:rPr>
              <a:t>Ge Wang</a:t>
            </a:r>
          </a:p>
          <a:p>
            <a:pPr lvl="0" algn="ctr" eaLnBrk="1" hangingPunct="1">
              <a:spcBef>
                <a:spcPts val="0"/>
              </a:spcBef>
              <a:spcAft>
                <a:spcPts val="0"/>
              </a:spcAft>
              <a:defRPr/>
            </a:pPr>
            <a:r>
              <a:rPr lang="en-US" sz="2400" dirty="0">
                <a:solidFill>
                  <a:schemeClr val="tx1"/>
                </a:solidFill>
                <a:latin typeface="Arial" panose="020B0604020202020204" pitchFamily="34" charset="0"/>
                <a:cs typeface="Arial" panose="020B0604020202020204" pitchFamily="34" charset="0"/>
              </a:rPr>
              <a:t>AI-based X-ray Imaging System (AXIS) Lab</a:t>
            </a:r>
          </a:p>
          <a:p>
            <a:pPr lvl="0" algn="ctr" eaLnBrk="1" hangingPunct="1">
              <a:spcBef>
                <a:spcPts val="0"/>
              </a:spcBef>
              <a:spcAft>
                <a:spcPts val="600"/>
              </a:spcAft>
              <a:defRPr/>
            </a:pPr>
            <a:r>
              <a:rPr kumimoji="0" lang="en-US" sz="2400" b="0" i="0" u="none" strike="noStrike" kern="1200" cap="none" spc="0" normalizeH="0" baseline="0" noProof="0" dirty="0">
                <a:ln>
                  <a:noFill/>
                </a:ln>
                <a:solidFill>
                  <a:schemeClr val="tx1"/>
                </a:solidFill>
                <a:effectLst/>
                <a:uLnTx/>
                <a:uFillTx/>
                <a:latin typeface="Arial" panose="020B0604020202020204" pitchFamily="34" charset="0"/>
                <a:ea typeface="+mn-ea"/>
                <a:cs typeface="Arial" panose="020B0604020202020204" pitchFamily="34" charset="0"/>
              </a:rPr>
              <a:t>Rensselaer</a:t>
            </a:r>
            <a:r>
              <a:rPr kumimoji="0" lang="en-US" sz="2400" b="0" i="0" u="none" strike="noStrike" kern="1200" cap="none" spc="0" normalizeH="0" noProof="0" dirty="0">
                <a:ln>
                  <a:noFill/>
                </a:ln>
                <a:solidFill>
                  <a:schemeClr val="tx1"/>
                </a:solidFill>
                <a:effectLst/>
                <a:uLnTx/>
                <a:uFillTx/>
                <a:latin typeface="Arial" panose="020B0604020202020204" pitchFamily="34" charset="0"/>
                <a:ea typeface="+mn-ea"/>
                <a:cs typeface="Arial" panose="020B0604020202020204" pitchFamily="34" charset="0"/>
              </a:rPr>
              <a:t> Polytechnic Institute, Troy, New York, USA</a:t>
            </a:r>
            <a:endParaRPr kumimoji="0" lang="en-US" sz="2400" b="0" i="0" u="none" strike="noStrike" kern="1200" cap="none" spc="0" normalizeH="0" baseline="0" noProof="0" dirty="0">
              <a:ln>
                <a:noFill/>
              </a:ln>
              <a:solidFill>
                <a:schemeClr val="tx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base" latinLnBrk="0" hangingPunct="1">
              <a:lnSpc>
                <a:spcPct val="80000"/>
              </a:lnSpc>
              <a:spcBef>
                <a:spcPts val="1200"/>
              </a:spcBef>
              <a:spcAft>
                <a:spcPts val="1200"/>
              </a:spcAft>
              <a:buClr>
                <a:srgbClr val="691638"/>
              </a:buClr>
              <a:buSzTx/>
              <a:buFontTx/>
              <a:buNone/>
              <a:tabLst/>
              <a:defRPr/>
            </a:pPr>
            <a:r>
              <a:rPr lang="en-US" sz="2400" dirty="0">
                <a:solidFill>
                  <a:schemeClr val="tx1"/>
                </a:solidFill>
                <a:latin typeface="Arial" panose="020B0604020202020204" pitchFamily="34" charset="0"/>
                <a:cs typeface="Arial" panose="020B0604020202020204" pitchFamily="34" charset="0"/>
              </a:rPr>
              <a:t>November 19</a:t>
            </a:r>
            <a:r>
              <a:rPr kumimoji="0" lang="en-US" sz="2400" b="0" i="0" u="none" strike="noStrike" kern="1200" cap="none" spc="0" normalizeH="0" baseline="0" noProof="0" dirty="0">
                <a:ln>
                  <a:noFill/>
                </a:ln>
                <a:solidFill>
                  <a:schemeClr val="tx1"/>
                </a:solidFill>
                <a:effectLst/>
                <a:uLnTx/>
                <a:uFillTx/>
                <a:latin typeface="Arial" panose="020B0604020202020204" pitchFamily="34" charset="0"/>
                <a:ea typeface="+mn-ea"/>
                <a:cs typeface="Arial" panose="020B0604020202020204" pitchFamily="34" charset="0"/>
              </a:rPr>
              <a:t>, 2021</a:t>
            </a:r>
          </a:p>
          <a:p>
            <a:pPr marL="0" marR="0" lvl="0" indent="0" algn="ctr" defTabSz="914400" rtl="0" eaLnBrk="1" fontAlgn="base" latinLnBrk="0" hangingPunct="1">
              <a:lnSpc>
                <a:spcPct val="80000"/>
              </a:lnSpc>
              <a:spcBef>
                <a:spcPts val="1200"/>
              </a:spcBef>
              <a:spcAft>
                <a:spcPts val="0"/>
              </a:spcAft>
              <a:buClr>
                <a:srgbClr val="691638"/>
              </a:buClr>
              <a:buSzTx/>
              <a:buFontTx/>
              <a:buNone/>
              <a:tabLst/>
              <a:defRPr/>
            </a:pPr>
            <a:endParaRPr kumimoji="0" lang="en-US"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base" latinLnBrk="0" hangingPunct="1">
              <a:lnSpc>
                <a:spcPct val="80000"/>
              </a:lnSpc>
              <a:spcBef>
                <a:spcPts val="0"/>
              </a:spcBef>
              <a:spcAft>
                <a:spcPts val="0"/>
              </a:spcAft>
              <a:buClr>
                <a:srgbClr val="691638"/>
              </a:buClr>
              <a:buSzTx/>
              <a:buFontTx/>
              <a:buNone/>
              <a:tabLst/>
              <a:defRPr/>
            </a:pPr>
            <a:endParaRPr kumimoji="0" lang="en-US"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base" latinLnBrk="0" hangingPunct="1">
              <a:lnSpc>
                <a:spcPct val="80000"/>
              </a:lnSpc>
              <a:spcBef>
                <a:spcPts val="0"/>
              </a:spcBef>
              <a:spcAft>
                <a:spcPts val="0"/>
              </a:spcAft>
              <a:buClr>
                <a:srgbClr val="691638"/>
              </a:buClr>
              <a:buSzTx/>
              <a:buFontTx/>
              <a:buNone/>
              <a:tabLst/>
              <a:defRPr/>
            </a:pPr>
            <a:endParaRPr kumimoji="0" lang="en-US"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6927002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Bioluminescence Tomography</a:t>
            </a:r>
          </a:p>
        </p:txBody>
      </p:sp>
      <p:pic>
        <p:nvPicPr>
          <p:cNvPr id="4" name="Picture 3"/>
          <p:cNvPicPr>
            <a:picLocks noChangeAspect="1"/>
          </p:cNvPicPr>
          <p:nvPr/>
        </p:nvPicPr>
        <p:blipFill>
          <a:blip r:embed="rId2"/>
          <a:stretch>
            <a:fillRect/>
          </a:stretch>
        </p:blipFill>
        <p:spPr>
          <a:xfrm>
            <a:off x="2571510" y="1540465"/>
            <a:ext cx="7048979" cy="5210994"/>
          </a:xfrm>
          <a:prstGeom prst="rect">
            <a:avLst/>
          </a:prstGeom>
        </p:spPr>
      </p:pic>
    </p:spTree>
    <p:extLst>
      <p:ext uri="{BB962C8B-B14F-4D97-AF65-F5344CB8AC3E}">
        <p14:creationId xmlns:p14="http://schemas.microsoft.com/office/powerpoint/2010/main" val="1960868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Fluorescence Tomography</a:t>
            </a:r>
          </a:p>
        </p:txBody>
      </p:sp>
      <p:pic>
        <p:nvPicPr>
          <p:cNvPr id="4" name="FMT-4T1BREAST-PROMMP_1.mov">
            <a:hlinkClick r:id="" action="ppaction://media"/>
          </p:cNvPr>
          <p:cNvPicPr>
            <a:picLocks noRot="1" noChangeAspect="1" noChangeArrowheads="1"/>
          </p:cNvPicPr>
          <p:nvPr>
            <a:videoFile r:link="rId1"/>
          </p:nvPr>
        </p:nvPicPr>
        <p:blipFill>
          <a:blip r:embed="rId3" cstate="print"/>
          <a:srcRect/>
          <a:stretch>
            <a:fillRect/>
          </a:stretch>
        </p:blipFill>
        <p:spPr bwMode="auto">
          <a:xfrm>
            <a:off x="374574" y="1947599"/>
            <a:ext cx="5286101" cy="4080794"/>
          </a:xfrm>
          <a:prstGeom prst="rect">
            <a:avLst/>
          </a:prstGeom>
          <a:noFill/>
          <a:ln w="9525">
            <a:noFill/>
            <a:miter lim="800000"/>
            <a:headEnd/>
            <a:tailEnd/>
          </a:ln>
        </p:spPr>
      </p:pic>
      <p:pic>
        <p:nvPicPr>
          <p:cNvPr id="3" name="Picture 2"/>
          <p:cNvPicPr>
            <a:picLocks noChangeAspect="1"/>
          </p:cNvPicPr>
          <p:nvPr/>
        </p:nvPicPr>
        <p:blipFill>
          <a:blip r:embed="rId4"/>
          <a:stretch>
            <a:fillRect/>
          </a:stretch>
        </p:blipFill>
        <p:spPr>
          <a:xfrm>
            <a:off x="5795130" y="1947599"/>
            <a:ext cx="5784631" cy="4080794"/>
          </a:xfrm>
          <a:prstGeom prst="rect">
            <a:avLst/>
          </a:prstGeom>
        </p:spPr>
      </p:pic>
      <p:sp>
        <p:nvSpPr>
          <p:cNvPr id="5" name="Rectangle 4"/>
          <p:cNvSpPr/>
          <p:nvPr/>
        </p:nvSpPr>
        <p:spPr>
          <a:xfrm>
            <a:off x="3433589" y="6354234"/>
            <a:ext cx="8321407" cy="307777"/>
          </a:xfrm>
          <a:prstGeom prst="rect">
            <a:avLst/>
          </a:prstGeom>
        </p:spPr>
        <p:txBody>
          <a:bodyPr wrap="square">
            <a:spAutoFit/>
          </a:bodyPr>
          <a:lstStyle/>
          <a:p>
            <a:pPr algn="r"/>
            <a:r>
              <a:rPr lang="en-US" sz="1400" b="1" u="sng" dirty="0">
                <a:solidFill>
                  <a:srgbClr val="FF9900"/>
                </a:solidFill>
                <a:latin typeface="Arial" panose="020B0604020202020204" pitchFamily="34" charset="0"/>
                <a:cs typeface="Arial" panose="020B0604020202020204" pitchFamily="34" charset="0"/>
                <a:hlinkClick r:id="rId5"/>
              </a:rPr>
              <a:t>J. of Biomedical Optics, 20(5)</a:t>
            </a:r>
            <a:r>
              <a:rPr lang="en-US" sz="1400" b="1" dirty="0">
                <a:solidFill>
                  <a:srgbClr val="FF9900"/>
                </a:solidFill>
                <a:latin typeface="Arial" panose="020B0604020202020204" pitchFamily="34" charset="0"/>
                <a:cs typeface="Arial" panose="020B0604020202020204" pitchFamily="34" charset="0"/>
              </a:rPr>
              <a:t>, 055004 (2015). </a:t>
            </a:r>
            <a:r>
              <a:rPr lang="en-US" sz="1400" b="1" dirty="0">
                <a:solidFill>
                  <a:srgbClr val="FF9900"/>
                </a:solidFill>
                <a:latin typeface="Arial" panose="020B0604020202020204" pitchFamily="34" charset="0"/>
                <a:cs typeface="Arial" panose="020B0604020202020204" pitchFamily="34" charset="0"/>
                <a:hlinkClick r:id="rId6"/>
              </a:rPr>
              <a:t>https://doi.org/10.1117/1.JBO.20.5.055004</a:t>
            </a:r>
            <a:endParaRPr lang="en-US" sz="1400" b="1" dirty="0">
              <a:solidFill>
                <a:srgbClr val="FF99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87625479"/>
      </p:ext>
    </p:extLst>
  </p:cSld>
  <p:clrMapOvr>
    <a:masterClrMapping/>
  </p:clrMapOvr>
  <p:timing>
    <p:tnLst>
      <p:par>
        <p:cTn id="1" dur="indefinite" restart="never" nodeType="tmRoot">
          <p:childTnLst>
            <p:video>
              <p:cMediaNode>
                <p:cTn id="2" fill="hold" display="0">
                  <p:stCondLst>
                    <p:cond delay="indefinite"/>
                  </p:stCondLst>
                  <p:endCondLst>
                    <p:cond evt="onNext" delay="0">
                      <p:tgtEl>
                        <p:sldTgt/>
                      </p:tgtEl>
                    </p:cond>
                    <p:cond evt="onPrev" delay="0">
                      <p:tgtEl>
                        <p:sldTgt/>
                      </p:tgtEl>
                    </p:cond>
                  </p:endCondLst>
                </p:cTn>
                <p:tgtEl>
                  <p:spTgt spid="4"/>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PET-CT</a:t>
            </a:r>
          </a:p>
        </p:txBody>
      </p:sp>
      <p:pic>
        <p:nvPicPr>
          <p:cNvPr id="4098" name="Picture 2" descr="http://www.hvrads.com/wp-content/uploads/2015/10/pet-ct.jpg"/>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1524001" y="1447800"/>
            <a:ext cx="4746661" cy="350515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901045" y="5234899"/>
            <a:ext cx="4881423" cy="1384995"/>
          </a:xfrm>
          <a:prstGeom prst="rect">
            <a:avLst/>
          </a:prstGeom>
          <a:noFill/>
        </p:spPr>
        <p:txBody>
          <a:bodyPr wrap="square" rtlCol="0">
            <a:spAutoFit/>
          </a:bodyPr>
          <a:lstStyle/>
          <a:p>
            <a:pPr marL="342900" indent="-342900" eaLnBrk="1" hangingPunct="1">
              <a:buFont typeface="Arial" panose="020B0604020202020204" pitchFamily="34" charset="0"/>
              <a:buChar char="•"/>
            </a:pPr>
            <a:r>
              <a:rPr lang="en-US" sz="2800" b="1" dirty="0">
                <a:solidFill>
                  <a:srgbClr val="FF0000"/>
                </a:solidFill>
                <a:ea typeface="ＭＳ Ｐゴシック" charset="0"/>
              </a:rPr>
              <a:t>Correct attenuation</a:t>
            </a:r>
          </a:p>
          <a:p>
            <a:pPr marL="342900" indent="-342900" eaLnBrk="1" hangingPunct="1">
              <a:buFont typeface="Arial" panose="020B0604020202020204" pitchFamily="34" charset="0"/>
              <a:buChar char="•"/>
            </a:pPr>
            <a:r>
              <a:rPr lang="en-US" sz="2800" b="1" dirty="0">
                <a:solidFill>
                  <a:srgbClr val="FF0000"/>
                </a:solidFill>
                <a:ea typeface="ＭＳ Ｐゴシック" charset="0"/>
              </a:rPr>
              <a:t>Pinpoint cancers</a:t>
            </a:r>
          </a:p>
          <a:p>
            <a:pPr marL="342900" indent="-342900" eaLnBrk="1" hangingPunct="1">
              <a:buFont typeface="Arial" panose="020B0604020202020204" pitchFamily="34" charset="0"/>
              <a:buChar char="•"/>
            </a:pPr>
            <a:r>
              <a:rPr lang="en-US" sz="2800" b="1" dirty="0">
                <a:solidFill>
                  <a:srgbClr val="FF0000"/>
                </a:solidFill>
                <a:ea typeface="ＭＳ Ｐゴシック" charset="0"/>
              </a:rPr>
              <a:t>Monitor therapies</a:t>
            </a:r>
          </a:p>
        </p:txBody>
      </p:sp>
      <p:pic>
        <p:nvPicPr>
          <p:cNvPr id="4" name="Picture 3"/>
          <p:cNvPicPr>
            <a:picLocks noChangeAspect="1"/>
          </p:cNvPicPr>
          <p:nvPr/>
        </p:nvPicPr>
        <p:blipFill>
          <a:blip r:embed="rId3"/>
          <a:stretch>
            <a:fillRect/>
          </a:stretch>
        </p:blipFill>
        <p:spPr>
          <a:xfrm>
            <a:off x="6270662" y="1447800"/>
            <a:ext cx="4397339" cy="2445758"/>
          </a:xfrm>
          <a:prstGeom prst="rect">
            <a:avLst/>
          </a:prstGeom>
        </p:spPr>
      </p:pic>
      <p:pic>
        <p:nvPicPr>
          <p:cNvPr id="4100" name="Picture 4" descr="Related image"/>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270661" y="3768060"/>
            <a:ext cx="4378487" cy="2920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3519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ChangeArrowheads="1"/>
          </p:cNvSpPr>
          <p:nvPr>
            <p:ph type="title"/>
          </p:nvPr>
        </p:nvSpPr>
        <p:spPr>
          <a:xfrm>
            <a:off x="2362200" y="289560"/>
            <a:ext cx="7772400" cy="853440"/>
          </a:xfrm>
        </p:spPr>
        <p:txBody>
          <a:bodyPr/>
          <a:lstStyle/>
          <a:p>
            <a:pPr algn="ctr"/>
            <a:r>
              <a:rPr lang="en-US" sz="4400" b="1" dirty="0"/>
              <a:t>PET-MRI</a:t>
            </a:r>
            <a:endParaRPr lang="en-US" sz="3600" b="1" dirty="0">
              <a:latin typeface="Arial" pitchFamily="34" charset="0"/>
            </a:endParaRPr>
          </a:p>
        </p:txBody>
      </p:sp>
      <p:pic>
        <p:nvPicPr>
          <p:cNvPr id="12" name="Grafik 11"/>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524000" y="1536371"/>
            <a:ext cx="4797348" cy="3735522"/>
          </a:xfrm>
          <a:prstGeom prst="rect">
            <a:avLst/>
          </a:prstGeom>
        </p:spPr>
      </p:pic>
      <p:sp>
        <p:nvSpPr>
          <p:cNvPr id="17" name="Text Box 133"/>
          <p:cNvSpPr txBox="1">
            <a:spLocks noChangeArrowheads="1"/>
          </p:cNvSpPr>
          <p:nvPr/>
        </p:nvSpPr>
        <p:spPr bwMode="auto">
          <a:xfrm>
            <a:off x="1524000" y="5273305"/>
            <a:ext cx="7242048" cy="985411"/>
          </a:xfrm>
          <a:prstGeom prst="rect">
            <a:avLst/>
          </a:prstGeom>
          <a:solidFill>
            <a:schemeClr val="bg1"/>
          </a:solidFill>
          <a:ln w="9525">
            <a:noFill/>
            <a:miter lim="800000"/>
            <a:headEnd/>
            <a:tailEnd/>
          </a:ln>
          <a:effectLst/>
        </p:spPr>
        <p:txBody>
          <a:bodyPr lIns="469555" tIns="107944" rIns="2407146" bIns="0" anchor="ctr"/>
          <a:lstStyle/>
          <a:p>
            <a:pPr eaLnBrk="1" hangingPunct="1"/>
            <a:r>
              <a:rPr lang="en-US" sz="2000" b="1" dirty="0">
                <a:solidFill>
                  <a:srgbClr val="000000"/>
                </a:solidFill>
                <a:ea typeface="ＭＳ Ｐゴシック" charset="0"/>
              </a:rPr>
              <a:t>Unrestricted © Siemens AG 2014</a:t>
            </a:r>
          </a:p>
          <a:p>
            <a:pPr eaLnBrk="1" hangingPunct="1"/>
            <a:r>
              <a:rPr lang="en-US" sz="2000" b="1" dirty="0">
                <a:solidFill>
                  <a:srgbClr val="000000"/>
                </a:solidFill>
                <a:ea typeface="ＭＳ Ｐゴシック" charset="0"/>
              </a:rPr>
              <a:t>All rights reserved</a:t>
            </a:r>
          </a:p>
        </p:txBody>
      </p:sp>
      <p:pic>
        <p:nvPicPr>
          <p:cNvPr id="7" name="Picture 6" descr="Grafik_01_System_Build_rgb_72dpi"/>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a:xfrm>
            <a:off x="6321348" y="2282406"/>
            <a:ext cx="4375060" cy="3091793"/>
          </a:xfrm>
          <a:prstGeom prst="rect">
            <a:avLst/>
          </a:prstGeom>
        </p:spPr>
      </p:pic>
    </p:spTree>
    <p:extLst>
      <p:ext uri="{BB962C8B-B14F-4D97-AF65-F5344CB8AC3E}">
        <p14:creationId xmlns:p14="http://schemas.microsoft.com/office/powerpoint/2010/main" val="30004584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1657350" y="1463041"/>
            <a:ext cx="8801100" cy="3032937"/>
          </a:xfrm>
          <a:prstGeom prst="rect">
            <a:avLst/>
          </a:prstGeom>
        </p:spPr>
      </p:pic>
      <p:sp>
        <p:nvSpPr>
          <p:cNvPr id="9" name="TextBox 8"/>
          <p:cNvSpPr txBox="1"/>
          <p:nvPr/>
        </p:nvSpPr>
        <p:spPr>
          <a:xfrm>
            <a:off x="1751958" y="4508362"/>
            <a:ext cx="4210693" cy="2246769"/>
          </a:xfrm>
          <a:prstGeom prst="rect">
            <a:avLst/>
          </a:prstGeom>
          <a:noFill/>
        </p:spPr>
        <p:txBody>
          <a:bodyPr wrap="square" rtlCol="0">
            <a:spAutoFit/>
          </a:bodyPr>
          <a:lstStyle/>
          <a:p>
            <a:pPr marL="342900" indent="-342900" eaLnBrk="1" hangingPunct="1">
              <a:buFont typeface="Arial" panose="020B0604020202020204" pitchFamily="34" charset="0"/>
              <a:buChar char="•"/>
            </a:pPr>
            <a:r>
              <a:rPr lang="en-US" sz="2800" b="1" dirty="0">
                <a:solidFill>
                  <a:srgbClr val="FF0000"/>
                </a:solidFill>
                <a:ea typeface="ＭＳ Ｐゴシック" charset="0"/>
              </a:rPr>
              <a:t>Identical physiology</a:t>
            </a:r>
          </a:p>
          <a:p>
            <a:pPr marL="342900" indent="-342900" eaLnBrk="1" hangingPunct="1">
              <a:buFont typeface="Arial" panose="020B0604020202020204" pitchFamily="34" charset="0"/>
              <a:buChar char="•"/>
            </a:pPr>
            <a:r>
              <a:rPr lang="en-US" sz="2800" b="1" dirty="0">
                <a:solidFill>
                  <a:srgbClr val="FF0000"/>
                </a:solidFill>
                <a:ea typeface="ＭＳ Ｐゴシック" charset="0"/>
              </a:rPr>
              <a:t>Motion suppression</a:t>
            </a:r>
          </a:p>
          <a:p>
            <a:pPr marL="342900" indent="-342900" eaLnBrk="1" hangingPunct="1">
              <a:buFont typeface="Arial" panose="020B0604020202020204" pitchFamily="34" charset="0"/>
              <a:buChar char="•"/>
            </a:pPr>
            <a:r>
              <a:rPr lang="en-US" sz="2800" b="1" dirty="0">
                <a:solidFill>
                  <a:srgbClr val="FF0000"/>
                </a:solidFill>
                <a:ea typeface="ＭＳ Ｐゴシック" charset="0"/>
              </a:rPr>
              <a:t>Soft tissue contrast</a:t>
            </a:r>
          </a:p>
          <a:p>
            <a:pPr marL="342900" indent="-342900" eaLnBrk="1" hangingPunct="1">
              <a:buFont typeface="Arial" panose="020B0604020202020204" pitchFamily="34" charset="0"/>
              <a:buChar char="•"/>
            </a:pPr>
            <a:r>
              <a:rPr lang="en-US" sz="2800" b="1" dirty="0">
                <a:solidFill>
                  <a:srgbClr val="FF0000"/>
                </a:solidFill>
                <a:ea typeface="ＭＳ Ｐゴシック" charset="0"/>
              </a:rPr>
              <a:t>No radiation</a:t>
            </a:r>
          </a:p>
          <a:p>
            <a:pPr marL="342900" indent="-342900" eaLnBrk="1" hangingPunct="1">
              <a:buFont typeface="Arial" panose="020B0604020202020204" pitchFamily="34" charset="0"/>
              <a:buChar char="•"/>
            </a:pPr>
            <a:r>
              <a:rPr lang="en-US" sz="2800" b="1" dirty="0">
                <a:solidFill>
                  <a:srgbClr val="FF0000"/>
                </a:solidFill>
                <a:ea typeface="ＭＳ Ｐゴシック" charset="0"/>
              </a:rPr>
              <a:t>Rich functional info</a:t>
            </a:r>
          </a:p>
        </p:txBody>
      </p:sp>
      <p:sp>
        <p:nvSpPr>
          <p:cNvPr id="10" name="TextBox 9"/>
          <p:cNvSpPr txBox="1"/>
          <p:nvPr/>
        </p:nvSpPr>
        <p:spPr>
          <a:xfrm>
            <a:off x="6076123" y="4508361"/>
            <a:ext cx="4382328" cy="2246769"/>
          </a:xfrm>
          <a:prstGeom prst="rect">
            <a:avLst/>
          </a:prstGeom>
          <a:noFill/>
        </p:spPr>
        <p:txBody>
          <a:bodyPr wrap="square" rtlCol="0">
            <a:spAutoFit/>
          </a:bodyPr>
          <a:lstStyle/>
          <a:p>
            <a:pPr marL="342900" indent="-342900" eaLnBrk="1" hangingPunct="1">
              <a:buFont typeface="Arial" panose="020B0604020202020204" pitchFamily="34" charset="0"/>
              <a:buChar char="•"/>
            </a:pPr>
            <a:r>
              <a:rPr lang="en-US" sz="2800" b="1" dirty="0">
                <a:solidFill>
                  <a:srgbClr val="0000FF"/>
                </a:solidFill>
                <a:ea typeface="ＭＳ Ｐゴシック" charset="0"/>
              </a:rPr>
              <a:t>Expensive</a:t>
            </a:r>
          </a:p>
          <a:p>
            <a:pPr marL="342900" indent="-342900" eaLnBrk="1" hangingPunct="1">
              <a:buFont typeface="Arial" panose="020B0604020202020204" pitchFamily="34" charset="0"/>
              <a:buChar char="•"/>
            </a:pPr>
            <a:r>
              <a:rPr lang="en-US" sz="2800" b="1" dirty="0">
                <a:solidFill>
                  <a:srgbClr val="0000FF"/>
                </a:solidFill>
                <a:ea typeface="ＭＳ Ｐゴシック" charset="0"/>
              </a:rPr>
              <a:t>Slow speed</a:t>
            </a:r>
          </a:p>
          <a:p>
            <a:pPr marL="342900" indent="-342900" eaLnBrk="1" hangingPunct="1">
              <a:buFont typeface="Arial" panose="020B0604020202020204" pitchFamily="34" charset="0"/>
              <a:buChar char="•"/>
            </a:pPr>
            <a:r>
              <a:rPr lang="en-US" sz="2800" b="1" dirty="0">
                <a:solidFill>
                  <a:srgbClr val="0000FF"/>
                </a:solidFill>
                <a:ea typeface="ＭＳ Ｐゴシック" charset="0"/>
              </a:rPr>
              <a:t>Compromised attenuation correction</a:t>
            </a:r>
          </a:p>
          <a:p>
            <a:pPr marL="342900" indent="-342900" eaLnBrk="1" hangingPunct="1">
              <a:buFont typeface="Arial" panose="020B0604020202020204" pitchFamily="34" charset="0"/>
              <a:buChar char="•"/>
            </a:pPr>
            <a:r>
              <a:rPr lang="en-US" sz="2800" b="1" dirty="0">
                <a:solidFill>
                  <a:srgbClr val="0000FF"/>
                </a:solidFill>
                <a:ea typeface="ＭＳ Ｐゴシック" charset="0"/>
              </a:rPr>
              <a:t>Unclear killer utility</a:t>
            </a:r>
          </a:p>
        </p:txBody>
      </p:sp>
      <p:sp>
        <p:nvSpPr>
          <p:cNvPr id="2" name="Title 1"/>
          <p:cNvSpPr>
            <a:spLocks noGrp="1"/>
          </p:cNvSpPr>
          <p:nvPr>
            <p:ph type="title"/>
          </p:nvPr>
        </p:nvSpPr>
        <p:spPr/>
        <p:txBody>
          <a:bodyPr/>
          <a:lstStyle/>
          <a:p>
            <a:r>
              <a:rPr lang="en-US" sz="4400" dirty="0"/>
              <a:t>PET-MRI: Point/Counterpoint</a:t>
            </a:r>
          </a:p>
        </p:txBody>
      </p:sp>
    </p:spTree>
    <p:extLst>
      <p:ext uri="{BB962C8B-B14F-4D97-AF65-F5344CB8AC3E}">
        <p14:creationId xmlns:p14="http://schemas.microsoft.com/office/powerpoint/2010/main" val="4293992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raghavgupta.files.wordpress.com/2007/05/colortriangl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4648701" y="1807007"/>
            <a:ext cx="3567951" cy="3080331"/>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p:cNvSpPr txBox="1">
            <a:spLocks/>
          </p:cNvSpPr>
          <p:nvPr/>
        </p:nvSpPr>
        <p:spPr bwMode="auto">
          <a:xfrm>
            <a:off x="4626285" y="4922400"/>
            <a:ext cx="3590366" cy="587188"/>
          </a:xfrm>
          <a:prstGeom prst="rect">
            <a:avLst/>
          </a:prstGeom>
          <a:noFill/>
          <a:ln w="9525">
            <a:noFill/>
            <a:miter lim="800000"/>
            <a:headEnd/>
            <a:tailEnd/>
          </a:ln>
          <a:scene3d>
            <a:camera prst="orthographicFront">
              <a:rot lat="0" lon="0" rev="0"/>
            </a:camera>
            <a:lightRig rig="threePt" dir="t"/>
          </a:scene3d>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Clr>
                <a:srgbClr val="691638"/>
              </a:buClr>
              <a:buNone/>
              <a:defRPr sz="2800" b="1">
                <a:solidFill>
                  <a:schemeClr val="tx2"/>
                </a:solidFill>
                <a:latin typeface="+mn-lt"/>
                <a:ea typeface="+mn-ea"/>
                <a:cs typeface="+mn-cs"/>
              </a:defRPr>
            </a:lvl1pPr>
            <a:lvl2pPr marL="742950" indent="-285750" algn="l" rtl="0" fontAlgn="base">
              <a:spcBef>
                <a:spcPct val="20000"/>
              </a:spcBef>
              <a:spcAft>
                <a:spcPct val="0"/>
              </a:spcAft>
              <a:buClr>
                <a:srgbClr val="DC5A21"/>
              </a:buClr>
              <a:buFont typeface="Times" pitchFamily="18" charset="0"/>
              <a:buChar char="•"/>
              <a:defRPr sz="2400">
                <a:solidFill>
                  <a:schemeClr val="tx2"/>
                </a:solidFill>
                <a:latin typeface="+mn-lt"/>
                <a:ea typeface="+mn-ea"/>
              </a:defRPr>
            </a:lvl2pPr>
            <a:lvl3pPr marL="1143000" indent="-228600" algn="l" rtl="0" fontAlgn="base">
              <a:spcBef>
                <a:spcPct val="20000"/>
              </a:spcBef>
              <a:spcAft>
                <a:spcPct val="0"/>
              </a:spcAft>
              <a:buClr>
                <a:srgbClr val="87ADB0"/>
              </a:buClr>
              <a:buChar char="•"/>
              <a:defRPr sz="2000">
                <a:solidFill>
                  <a:schemeClr val="tx2"/>
                </a:solidFill>
                <a:latin typeface="+mn-lt"/>
                <a:ea typeface="+mn-ea"/>
              </a:defRPr>
            </a:lvl3pPr>
            <a:lvl4pPr marL="1600200" indent="-228600" algn="l" rtl="0" fontAlgn="base">
              <a:spcBef>
                <a:spcPct val="20000"/>
              </a:spcBef>
              <a:spcAft>
                <a:spcPct val="0"/>
              </a:spcAft>
              <a:buChar char="–"/>
              <a:defRPr>
                <a:solidFill>
                  <a:schemeClr val="tx2"/>
                </a:solidFill>
                <a:latin typeface="+mn-lt"/>
                <a:ea typeface="+mn-ea"/>
              </a:defRPr>
            </a:lvl4pPr>
            <a:lvl5pPr marL="2057400" indent="-228600" algn="l" rtl="0" fontAlgn="base">
              <a:spcBef>
                <a:spcPct val="20000"/>
              </a:spcBef>
              <a:spcAft>
                <a:spcPct val="0"/>
              </a:spcAft>
              <a:buChar char="»"/>
              <a:defRPr sz="1600">
                <a:solidFill>
                  <a:schemeClr val="tx2"/>
                </a:solidFill>
                <a:latin typeface="+mn-lt"/>
                <a:ea typeface="+mn-ea"/>
              </a:defRPr>
            </a:lvl5pPr>
            <a:lvl6pPr marL="2514600" indent="-228600" algn="l" rtl="0" fontAlgn="base">
              <a:spcBef>
                <a:spcPct val="20000"/>
              </a:spcBef>
              <a:spcAft>
                <a:spcPct val="0"/>
              </a:spcAft>
              <a:buChar char="»"/>
              <a:defRPr sz="1600">
                <a:solidFill>
                  <a:schemeClr val="tx1"/>
                </a:solidFill>
                <a:latin typeface="+mn-lt"/>
                <a:ea typeface="+mn-ea"/>
              </a:defRPr>
            </a:lvl6pPr>
            <a:lvl7pPr marL="2971800" indent="-228600" algn="l" rtl="0" fontAlgn="base">
              <a:spcBef>
                <a:spcPct val="20000"/>
              </a:spcBef>
              <a:spcAft>
                <a:spcPct val="0"/>
              </a:spcAft>
              <a:buChar char="»"/>
              <a:defRPr sz="1600">
                <a:solidFill>
                  <a:schemeClr val="tx1"/>
                </a:solidFill>
                <a:latin typeface="+mn-lt"/>
                <a:ea typeface="+mn-ea"/>
              </a:defRPr>
            </a:lvl7pPr>
            <a:lvl8pPr marL="3429000" indent="-228600" algn="l" rtl="0" fontAlgn="base">
              <a:spcBef>
                <a:spcPct val="20000"/>
              </a:spcBef>
              <a:spcAft>
                <a:spcPct val="0"/>
              </a:spcAft>
              <a:buChar char="»"/>
              <a:defRPr sz="1600">
                <a:solidFill>
                  <a:schemeClr val="tx1"/>
                </a:solidFill>
                <a:latin typeface="+mn-lt"/>
                <a:ea typeface="+mn-ea"/>
              </a:defRPr>
            </a:lvl8pPr>
            <a:lvl9pPr marL="3886200" indent="-228600" algn="l" rtl="0" fontAlgn="base">
              <a:spcBef>
                <a:spcPct val="20000"/>
              </a:spcBef>
              <a:spcAft>
                <a:spcPct val="0"/>
              </a:spcAft>
              <a:buChar char="»"/>
              <a:defRPr sz="1600">
                <a:solidFill>
                  <a:schemeClr val="tx1"/>
                </a:solidFill>
                <a:latin typeface="+mn-lt"/>
                <a:ea typeface="+mn-ea"/>
              </a:defRPr>
            </a:lvl9pPr>
          </a:lstStyle>
          <a:p>
            <a:pPr algn="ctr" eaLnBrk="1" hangingPunct="1"/>
            <a:r>
              <a:rPr lang="en-US" sz="2000" kern="0" dirty="0">
                <a:solidFill>
                  <a:srgbClr val="0000FF"/>
                </a:solidFill>
                <a:latin typeface="Arial"/>
                <a:ea typeface="ＭＳ Ｐゴシック"/>
              </a:rPr>
              <a:t>PET/SPECT-</a:t>
            </a:r>
            <a:r>
              <a:rPr lang="en-US" sz="2000" kern="0" dirty="0">
                <a:solidFill>
                  <a:srgbClr val="00B050"/>
                </a:solidFill>
                <a:latin typeface="Arial"/>
                <a:ea typeface="ＭＳ Ｐゴシック"/>
              </a:rPr>
              <a:t>MRI</a:t>
            </a:r>
          </a:p>
        </p:txBody>
      </p:sp>
      <p:sp>
        <p:nvSpPr>
          <p:cNvPr id="3" name="Content Placeholder 2"/>
          <p:cNvSpPr>
            <a:spLocks noGrp="1"/>
          </p:cNvSpPr>
          <p:nvPr>
            <p:ph idx="1"/>
          </p:nvPr>
        </p:nvSpPr>
        <p:spPr>
          <a:xfrm>
            <a:off x="6013575" y="1167404"/>
            <a:ext cx="869576" cy="587188"/>
          </a:xfrm>
        </p:spPr>
        <p:txBody>
          <a:bodyPr>
            <a:normAutofit/>
          </a:bodyPr>
          <a:lstStyle/>
          <a:p>
            <a:pPr marL="68580" indent="0" algn="ctr">
              <a:buNone/>
            </a:pPr>
            <a:r>
              <a:rPr lang="en-US" dirty="0">
                <a:solidFill>
                  <a:srgbClr val="FF0000"/>
                </a:solidFill>
              </a:rPr>
              <a:t>CT</a:t>
            </a:r>
          </a:p>
        </p:txBody>
      </p:sp>
      <p:sp>
        <p:nvSpPr>
          <p:cNvPr id="5" name="Content Placeholder 2"/>
          <p:cNvSpPr txBox="1">
            <a:spLocks/>
          </p:cNvSpPr>
          <p:nvPr/>
        </p:nvSpPr>
        <p:spPr bwMode="auto">
          <a:xfrm>
            <a:off x="8216652" y="4594163"/>
            <a:ext cx="869576" cy="5871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Clr>
                <a:srgbClr val="691638"/>
              </a:buClr>
              <a:buNone/>
              <a:defRPr sz="2800" b="1">
                <a:solidFill>
                  <a:schemeClr val="tx2"/>
                </a:solidFill>
                <a:latin typeface="+mn-lt"/>
                <a:ea typeface="+mn-ea"/>
                <a:cs typeface="+mn-cs"/>
              </a:defRPr>
            </a:lvl1pPr>
            <a:lvl2pPr marL="742950" indent="-285750" algn="l" rtl="0" fontAlgn="base">
              <a:spcBef>
                <a:spcPct val="20000"/>
              </a:spcBef>
              <a:spcAft>
                <a:spcPct val="0"/>
              </a:spcAft>
              <a:buClr>
                <a:srgbClr val="DC5A21"/>
              </a:buClr>
              <a:buFont typeface="Times" pitchFamily="18" charset="0"/>
              <a:buChar char="•"/>
              <a:defRPr sz="2400">
                <a:solidFill>
                  <a:schemeClr val="tx2"/>
                </a:solidFill>
                <a:latin typeface="+mn-lt"/>
                <a:ea typeface="+mn-ea"/>
              </a:defRPr>
            </a:lvl2pPr>
            <a:lvl3pPr marL="1143000" indent="-228600" algn="l" rtl="0" fontAlgn="base">
              <a:spcBef>
                <a:spcPct val="20000"/>
              </a:spcBef>
              <a:spcAft>
                <a:spcPct val="0"/>
              </a:spcAft>
              <a:buClr>
                <a:srgbClr val="87ADB0"/>
              </a:buClr>
              <a:buChar char="•"/>
              <a:defRPr sz="2000">
                <a:solidFill>
                  <a:schemeClr val="tx2"/>
                </a:solidFill>
                <a:latin typeface="+mn-lt"/>
                <a:ea typeface="+mn-ea"/>
              </a:defRPr>
            </a:lvl3pPr>
            <a:lvl4pPr marL="1600200" indent="-228600" algn="l" rtl="0" fontAlgn="base">
              <a:spcBef>
                <a:spcPct val="20000"/>
              </a:spcBef>
              <a:spcAft>
                <a:spcPct val="0"/>
              </a:spcAft>
              <a:buChar char="–"/>
              <a:defRPr>
                <a:solidFill>
                  <a:schemeClr val="tx2"/>
                </a:solidFill>
                <a:latin typeface="+mn-lt"/>
                <a:ea typeface="+mn-ea"/>
              </a:defRPr>
            </a:lvl4pPr>
            <a:lvl5pPr marL="2057400" indent="-228600" algn="l" rtl="0" fontAlgn="base">
              <a:spcBef>
                <a:spcPct val="20000"/>
              </a:spcBef>
              <a:spcAft>
                <a:spcPct val="0"/>
              </a:spcAft>
              <a:buChar char="»"/>
              <a:defRPr sz="1600">
                <a:solidFill>
                  <a:schemeClr val="tx2"/>
                </a:solidFill>
                <a:latin typeface="+mn-lt"/>
                <a:ea typeface="+mn-ea"/>
              </a:defRPr>
            </a:lvl5pPr>
            <a:lvl6pPr marL="2514600" indent="-228600" algn="l" rtl="0" fontAlgn="base">
              <a:spcBef>
                <a:spcPct val="20000"/>
              </a:spcBef>
              <a:spcAft>
                <a:spcPct val="0"/>
              </a:spcAft>
              <a:buChar char="»"/>
              <a:defRPr sz="1600">
                <a:solidFill>
                  <a:schemeClr val="tx1"/>
                </a:solidFill>
                <a:latin typeface="+mn-lt"/>
                <a:ea typeface="+mn-ea"/>
              </a:defRPr>
            </a:lvl6pPr>
            <a:lvl7pPr marL="2971800" indent="-228600" algn="l" rtl="0" fontAlgn="base">
              <a:spcBef>
                <a:spcPct val="20000"/>
              </a:spcBef>
              <a:spcAft>
                <a:spcPct val="0"/>
              </a:spcAft>
              <a:buChar char="»"/>
              <a:defRPr sz="1600">
                <a:solidFill>
                  <a:schemeClr val="tx1"/>
                </a:solidFill>
                <a:latin typeface="+mn-lt"/>
                <a:ea typeface="+mn-ea"/>
              </a:defRPr>
            </a:lvl7pPr>
            <a:lvl8pPr marL="3429000" indent="-228600" algn="l" rtl="0" fontAlgn="base">
              <a:spcBef>
                <a:spcPct val="20000"/>
              </a:spcBef>
              <a:spcAft>
                <a:spcPct val="0"/>
              </a:spcAft>
              <a:buChar char="»"/>
              <a:defRPr sz="1600">
                <a:solidFill>
                  <a:schemeClr val="tx1"/>
                </a:solidFill>
                <a:latin typeface="+mn-lt"/>
                <a:ea typeface="+mn-ea"/>
              </a:defRPr>
            </a:lvl8pPr>
            <a:lvl9pPr marL="3886200" indent="-228600" algn="l" rtl="0" fontAlgn="base">
              <a:spcBef>
                <a:spcPct val="20000"/>
              </a:spcBef>
              <a:spcAft>
                <a:spcPct val="0"/>
              </a:spcAft>
              <a:buChar char="»"/>
              <a:defRPr sz="1600">
                <a:solidFill>
                  <a:schemeClr val="tx1"/>
                </a:solidFill>
                <a:latin typeface="+mn-lt"/>
                <a:ea typeface="+mn-ea"/>
              </a:defRPr>
            </a:lvl9pPr>
          </a:lstStyle>
          <a:p>
            <a:pPr algn="ctr" eaLnBrk="1" hangingPunct="1"/>
            <a:r>
              <a:rPr lang="en-US" kern="0" dirty="0">
                <a:solidFill>
                  <a:srgbClr val="00B050"/>
                </a:solidFill>
                <a:latin typeface="Arial"/>
                <a:ea typeface="ＭＳ Ｐゴシック"/>
              </a:rPr>
              <a:t>MRI</a:t>
            </a:r>
          </a:p>
        </p:txBody>
      </p:sp>
      <p:sp>
        <p:nvSpPr>
          <p:cNvPr id="6" name="Content Placeholder 2"/>
          <p:cNvSpPr txBox="1">
            <a:spLocks/>
          </p:cNvSpPr>
          <p:nvPr/>
        </p:nvSpPr>
        <p:spPr bwMode="auto">
          <a:xfrm>
            <a:off x="2344770" y="4594163"/>
            <a:ext cx="2326340" cy="5871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Clr>
                <a:srgbClr val="691638"/>
              </a:buClr>
              <a:buNone/>
              <a:defRPr sz="2800" b="1">
                <a:solidFill>
                  <a:schemeClr val="tx2"/>
                </a:solidFill>
                <a:latin typeface="+mn-lt"/>
                <a:ea typeface="+mn-ea"/>
                <a:cs typeface="+mn-cs"/>
              </a:defRPr>
            </a:lvl1pPr>
            <a:lvl2pPr marL="742950" indent="-285750" algn="l" rtl="0" fontAlgn="base">
              <a:spcBef>
                <a:spcPct val="20000"/>
              </a:spcBef>
              <a:spcAft>
                <a:spcPct val="0"/>
              </a:spcAft>
              <a:buClr>
                <a:srgbClr val="DC5A21"/>
              </a:buClr>
              <a:buFont typeface="Times" pitchFamily="18" charset="0"/>
              <a:buChar char="•"/>
              <a:defRPr sz="2400">
                <a:solidFill>
                  <a:schemeClr val="tx2"/>
                </a:solidFill>
                <a:latin typeface="+mn-lt"/>
                <a:ea typeface="+mn-ea"/>
              </a:defRPr>
            </a:lvl2pPr>
            <a:lvl3pPr marL="1143000" indent="-228600" algn="l" rtl="0" fontAlgn="base">
              <a:spcBef>
                <a:spcPct val="20000"/>
              </a:spcBef>
              <a:spcAft>
                <a:spcPct val="0"/>
              </a:spcAft>
              <a:buClr>
                <a:srgbClr val="87ADB0"/>
              </a:buClr>
              <a:buChar char="•"/>
              <a:defRPr sz="2000">
                <a:solidFill>
                  <a:schemeClr val="tx2"/>
                </a:solidFill>
                <a:latin typeface="+mn-lt"/>
                <a:ea typeface="+mn-ea"/>
              </a:defRPr>
            </a:lvl3pPr>
            <a:lvl4pPr marL="1600200" indent="-228600" algn="l" rtl="0" fontAlgn="base">
              <a:spcBef>
                <a:spcPct val="20000"/>
              </a:spcBef>
              <a:spcAft>
                <a:spcPct val="0"/>
              </a:spcAft>
              <a:buChar char="–"/>
              <a:defRPr>
                <a:solidFill>
                  <a:schemeClr val="tx2"/>
                </a:solidFill>
                <a:latin typeface="+mn-lt"/>
                <a:ea typeface="+mn-ea"/>
              </a:defRPr>
            </a:lvl4pPr>
            <a:lvl5pPr marL="2057400" indent="-228600" algn="l" rtl="0" fontAlgn="base">
              <a:spcBef>
                <a:spcPct val="20000"/>
              </a:spcBef>
              <a:spcAft>
                <a:spcPct val="0"/>
              </a:spcAft>
              <a:buChar char="»"/>
              <a:defRPr sz="1600">
                <a:solidFill>
                  <a:schemeClr val="tx2"/>
                </a:solidFill>
                <a:latin typeface="+mn-lt"/>
                <a:ea typeface="+mn-ea"/>
              </a:defRPr>
            </a:lvl5pPr>
            <a:lvl6pPr marL="2514600" indent="-228600" algn="l" rtl="0" fontAlgn="base">
              <a:spcBef>
                <a:spcPct val="20000"/>
              </a:spcBef>
              <a:spcAft>
                <a:spcPct val="0"/>
              </a:spcAft>
              <a:buChar char="»"/>
              <a:defRPr sz="1600">
                <a:solidFill>
                  <a:schemeClr val="tx1"/>
                </a:solidFill>
                <a:latin typeface="+mn-lt"/>
                <a:ea typeface="+mn-ea"/>
              </a:defRPr>
            </a:lvl6pPr>
            <a:lvl7pPr marL="2971800" indent="-228600" algn="l" rtl="0" fontAlgn="base">
              <a:spcBef>
                <a:spcPct val="20000"/>
              </a:spcBef>
              <a:spcAft>
                <a:spcPct val="0"/>
              </a:spcAft>
              <a:buChar char="»"/>
              <a:defRPr sz="1600">
                <a:solidFill>
                  <a:schemeClr val="tx1"/>
                </a:solidFill>
                <a:latin typeface="+mn-lt"/>
                <a:ea typeface="+mn-ea"/>
              </a:defRPr>
            </a:lvl7pPr>
            <a:lvl8pPr marL="3429000" indent="-228600" algn="l" rtl="0" fontAlgn="base">
              <a:spcBef>
                <a:spcPct val="20000"/>
              </a:spcBef>
              <a:spcAft>
                <a:spcPct val="0"/>
              </a:spcAft>
              <a:buChar char="»"/>
              <a:defRPr sz="1600">
                <a:solidFill>
                  <a:schemeClr val="tx1"/>
                </a:solidFill>
                <a:latin typeface="+mn-lt"/>
                <a:ea typeface="+mn-ea"/>
              </a:defRPr>
            </a:lvl8pPr>
            <a:lvl9pPr marL="3886200" indent="-228600" algn="l" rtl="0" fontAlgn="base">
              <a:spcBef>
                <a:spcPct val="20000"/>
              </a:spcBef>
              <a:spcAft>
                <a:spcPct val="0"/>
              </a:spcAft>
              <a:buChar char="»"/>
              <a:defRPr sz="1600">
                <a:solidFill>
                  <a:schemeClr val="tx1"/>
                </a:solidFill>
                <a:latin typeface="+mn-lt"/>
                <a:ea typeface="+mn-ea"/>
              </a:defRPr>
            </a:lvl9pPr>
          </a:lstStyle>
          <a:p>
            <a:pPr algn="ctr" eaLnBrk="1" hangingPunct="1"/>
            <a:r>
              <a:rPr lang="en-US" kern="0" dirty="0">
                <a:solidFill>
                  <a:srgbClr val="0000FF"/>
                </a:solidFill>
                <a:latin typeface="Arial"/>
                <a:ea typeface="ＭＳ Ｐゴシック"/>
              </a:rPr>
              <a:t>PET/SPECT</a:t>
            </a:r>
          </a:p>
        </p:txBody>
      </p:sp>
      <p:sp>
        <p:nvSpPr>
          <p:cNvPr id="7" name="Content Placeholder 2"/>
          <p:cNvSpPr txBox="1">
            <a:spLocks/>
          </p:cNvSpPr>
          <p:nvPr/>
        </p:nvSpPr>
        <p:spPr bwMode="auto">
          <a:xfrm>
            <a:off x="3416050" y="2927849"/>
            <a:ext cx="3886200" cy="587188"/>
          </a:xfrm>
          <a:prstGeom prst="rect">
            <a:avLst/>
          </a:prstGeom>
          <a:noFill/>
          <a:ln w="9525">
            <a:noFill/>
            <a:miter lim="800000"/>
            <a:headEnd/>
            <a:tailEnd/>
          </a:ln>
          <a:scene3d>
            <a:camera prst="orthographicFront">
              <a:rot lat="0" lon="0" rev="3600000"/>
            </a:camera>
            <a:lightRig rig="threePt" dir="t"/>
          </a:scene3d>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Clr>
                <a:srgbClr val="691638"/>
              </a:buClr>
              <a:buNone/>
              <a:defRPr sz="2800" b="1">
                <a:solidFill>
                  <a:schemeClr val="tx2"/>
                </a:solidFill>
                <a:latin typeface="+mn-lt"/>
                <a:ea typeface="+mn-ea"/>
                <a:cs typeface="+mn-cs"/>
              </a:defRPr>
            </a:lvl1pPr>
            <a:lvl2pPr marL="742950" indent="-285750" algn="l" rtl="0" fontAlgn="base">
              <a:spcBef>
                <a:spcPct val="20000"/>
              </a:spcBef>
              <a:spcAft>
                <a:spcPct val="0"/>
              </a:spcAft>
              <a:buClr>
                <a:srgbClr val="DC5A21"/>
              </a:buClr>
              <a:buFont typeface="Times" pitchFamily="18" charset="0"/>
              <a:buChar char="•"/>
              <a:defRPr sz="2400">
                <a:solidFill>
                  <a:schemeClr val="tx2"/>
                </a:solidFill>
                <a:latin typeface="+mn-lt"/>
                <a:ea typeface="+mn-ea"/>
              </a:defRPr>
            </a:lvl2pPr>
            <a:lvl3pPr marL="1143000" indent="-228600" algn="l" rtl="0" fontAlgn="base">
              <a:spcBef>
                <a:spcPct val="20000"/>
              </a:spcBef>
              <a:spcAft>
                <a:spcPct val="0"/>
              </a:spcAft>
              <a:buClr>
                <a:srgbClr val="87ADB0"/>
              </a:buClr>
              <a:buChar char="•"/>
              <a:defRPr sz="2000">
                <a:solidFill>
                  <a:schemeClr val="tx2"/>
                </a:solidFill>
                <a:latin typeface="+mn-lt"/>
                <a:ea typeface="+mn-ea"/>
              </a:defRPr>
            </a:lvl3pPr>
            <a:lvl4pPr marL="1600200" indent="-228600" algn="l" rtl="0" fontAlgn="base">
              <a:spcBef>
                <a:spcPct val="20000"/>
              </a:spcBef>
              <a:spcAft>
                <a:spcPct val="0"/>
              </a:spcAft>
              <a:buChar char="–"/>
              <a:defRPr>
                <a:solidFill>
                  <a:schemeClr val="tx2"/>
                </a:solidFill>
                <a:latin typeface="+mn-lt"/>
                <a:ea typeface="+mn-ea"/>
              </a:defRPr>
            </a:lvl4pPr>
            <a:lvl5pPr marL="2057400" indent="-228600" algn="l" rtl="0" fontAlgn="base">
              <a:spcBef>
                <a:spcPct val="20000"/>
              </a:spcBef>
              <a:spcAft>
                <a:spcPct val="0"/>
              </a:spcAft>
              <a:buChar char="»"/>
              <a:defRPr sz="1600">
                <a:solidFill>
                  <a:schemeClr val="tx2"/>
                </a:solidFill>
                <a:latin typeface="+mn-lt"/>
                <a:ea typeface="+mn-ea"/>
              </a:defRPr>
            </a:lvl5pPr>
            <a:lvl6pPr marL="2514600" indent="-228600" algn="l" rtl="0" fontAlgn="base">
              <a:spcBef>
                <a:spcPct val="20000"/>
              </a:spcBef>
              <a:spcAft>
                <a:spcPct val="0"/>
              </a:spcAft>
              <a:buChar char="»"/>
              <a:defRPr sz="1600">
                <a:solidFill>
                  <a:schemeClr val="tx1"/>
                </a:solidFill>
                <a:latin typeface="+mn-lt"/>
                <a:ea typeface="+mn-ea"/>
              </a:defRPr>
            </a:lvl6pPr>
            <a:lvl7pPr marL="2971800" indent="-228600" algn="l" rtl="0" fontAlgn="base">
              <a:spcBef>
                <a:spcPct val="20000"/>
              </a:spcBef>
              <a:spcAft>
                <a:spcPct val="0"/>
              </a:spcAft>
              <a:buChar char="»"/>
              <a:defRPr sz="1600">
                <a:solidFill>
                  <a:schemeClr val="tx1"/>
                </a:solidFill>
                <a:latin typeface="+mn-lt"/>
                <a:ea typeface="+mn-ea"/>
              </a:defRPr>
            </a:lvl7pPr>
            <a:lvl8pPr marL="3429000" indent="-228600" algn="l" rtl="0" fontAlgn="base">
              <a:spcBef>
                <a:spcPct val="20000"/>
              </a:spcBef>
              <a:spcAft>
                <a:spcPct val="0"/>
              </a:spcAft>
              <a:buChar char="»"/>
              <a:defRPr sz="1600">
                <a:solidFill>
                  <a:schemeClr val="tx1"/>
                </a:solidFill>
                <a:latin typeface="+mn-lt"/>
                <a:ea typeface="+mn-ea"/>
              </a:defRPr>
            </a:lvl8pPr>
            <a:lvl9pPr marL="3886200" indent="-228600" algn="l" rtl="0" fontAlgn="base">
              <a:spcBef>
                <a:spcPct val="20000"/>
              </a:spcBef>
              <a:spcAft>
                <a:spcPct val="0"/>
              </a:spcAft>
              <a:buChar char="»"/>
              <a:defRPr sz="1600">
                <a:solidFill>
                  <a:schemeClr val="tx1"/>
                </a:solidFill>
                <a:latin typeface="+mn-lt"/>
                <a:ea typeface="+mn-ea"/>
              </a:defRPr>
            </a:lvl9pPr>
          </a:lstStyle>
          <a:p>
            <a:pPr algn="ctr" eaLnBrk="1" hangingPunct="1"/>
            <a:r>
              <a:rPr lang="en-US" sz="2000" kern="0" dirty="0">
                <a:solidFill>
                  <a:srgbClr val="0000FF"/>
                </a:solidFill>
                <a:latin typeface="Arial"/>
                <a:ea typeface="ＭＳ Ｐゴシック"/>
              </a:rPr>
              <a:t>PET/SPECT-</a:t>
            </a:r>
            <a:r>
              <a:rPr lang="en-US" sz="2000" kern="0" dirty="0">
                <a:solidFill>
                  <a:srgbClr val="FF0000"/>
                </a:solidFill>
                <a:latin typeface="Arial"/>
                <a:ea typeface="ＭＳ Ｐゴシック"/>
              </a:rPr>
              <a:t>CT</a:t>
            </a:r>
          </a:p>
        </p:txBody>
      </p:sp>
      <p:sp>
        <p:nvSpPr>
          <p:cNvPr id="10" name="Content Placeholder 2"/>
          <p:cNvSpPr txBox="1">
            <a:spLocks/>
          </p:cNvSpPr>
          <p:nvPr/>
        </p:nvSpPr>
        <p:spPr bwMode="auto">
          <a:xfrm>
            <a:off x="5685260" y="2892832"/>
            <a:ext cx="3590366" cy="587188"/>
          </a:xfrm>
          <a:prstGeom prst="rect">
            <a:avLst/>
          </a:prstGeom>
          <a:noFill/>
          <a:ln w="9525">
            <a:noFill/>
            <a:miter lim="800000"/>
            <a:headEnd/>
            <a:tailEnd/>
          </a:ln>
          <a:scene3d>
            <a:camera prst="orthographicFront">
              <a:rot lat="0" lon="0" rev="18000000"/>
            </a:camera>
            <a:lightRig rig="threePt" dir="t"/>
          </a:scene3d>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Clr>
                <a:srgbClr val="691638"/>
              </a:buClr>
              <a:buNone/>
              <a:defRPr sz="2800" b="1">
                <a:solidFill>
                  <a:schemeClr val="tx2"/>
                </a:solidFill>
                <a:latin typeface="+mn-lt"/>
                <a:ea typeface="+mn-ea"/>
                <a:cs typeface="+mn-cs"/>
              </a:defRPr>
            </a:lvl1pPr>
            <a:lvl2pPr marL="742950" indent="-285750" algn="l" rtl="0" fontAlgn="base">
              <a:spcBef>
                <a:spcPct val="20000"/>
              </a:spcBef>
              <a:spcAft>
                <a:spcPct val="0"/>
              </a:spcAft>
              <a:buClr>
                <a:srgbClr val="DC5A21"/>
              </a:buClr>
              <a:buFont typeface="Times" pitchFamily="18" charset="0"/>
              <a:buChar char="•"/>
              <a:defRPr sz="2400">
                <a:solidFill>
                  <a:schemeClr val="tx2"/>
                </a:solidFill>
                <a:latin typeface="+mn-lt"/>
                <a:ea typeface="+mn-ea"/>
              </a:defRPr>
            </a:lvl2pPr>
            <a:lvl3pPr marL="1143000" indent="-228600" algn="l" rtl="0" fontAlgn="base">
              <a:spcBef>
                <a:spcPct val="20000"/>
              </a:spcBef>
              <a:spcAft>
                <a:spcPct val="0"/>
              </a:spcAft>
              <a:buClr>
                <a:srgbClr val="87ADB0"/>
              </a:buClr>
              <a:buChar char="•"/>
              <a:defRPr sz="2000">
                <a:solidFill>
                  <a:schemeClr val="tx2"/>
                </a:solidFill>
                <a:latin typeface="+mn-lt"/>
                <a:ea typeface="+mn-ea"/>
              </a:defRPr>
            </a:lvl3pPr>
            <a:lvl4pPr marL="1600200" indent="-228600" algn="l" rtl="0" fontAlgn="base">
              <a:spcBef>
                <a:spcPct val="20000"/>
              </a:spcBef>
              <a:spcAft>
                <a:spcPct val="0"/>
              </a:spcAft>
              <a:buChar char="–"/>
              <a:defRPr>
                <a:solidFill>
                  <a:schemeClr val="tx2"/>
                </a:solidFill>
                <a:latin typeface="+mn-lt"/>
                <a:ea typeface="+mn-ea"/>
              </a:defRPr>
            </a:lvl4pPr>
            <a:lvl5pPr marL="2057400" indent="-228600" algn="l" rtl="0" fontAlgn="base">
              <a:spcBef>
                <a:spcPct val="20000"/>
              </a:spcBef>
              <a:spcAft>
                <a:spcPct val="0"/>
              </a:spcAft>
              <a:buChar char="»"/>
              <a:defRPr sz="1600">
                <a:solidFill>
                  <a:schemeClr val="tx2"/>
                </a:solidFill>
                <a:latin typeface="+mn-lt"/>
                <a:ea typeface="+mn-ea"/>
              </a:defRPr>
            </a:lvl5pPr>
            <a:lvl6pPr marL="2514600" indent="-228600" algn="l" rtl="0" fontAlgn="base">
              <a:spcBef>
                <a:spcPct val="20000"/>
              </a:spcBef>
              <a:spcAft>
                <a:spcPct val="0"/>
              </a:spcAft>
              <a:buChar char="»"/>
              <a:defRPr sz="1600">
                <a:solidFill>
                  <a:schemeClr val="tx1"/>
                </a:solidFill>
                <a:latin typeface="+mn-lt"/>
                <a:ea typeface="+mn-ea"/>
              </a:defRPr>
            </a:lvl6pPr>
            <a:lvl7pPr marL="2971800" indent="-228600" algn="l" rtl="0" fontAlgn="base">
              <a:spcBef>
                <a:spcPct val="20000"/>
              </a:spcBef>
              <a:spcAft>
                <a:spcPct val="0"/>
              </a:spcAft>
              <a:buChar char="»"/>
              <a:defRPr sz="1600">
                <a:solidFill>
                  <a:schemeClr val="tx1"/>
                </a:solidFill>
                <a:latin typeface="+mn-lt"/>
                <a:ea typeface="+mn-ea"/>
              </a:defRPr>
            </a:lvl7pPr>
            <a:lvl8pPr marL="3429000" indent="-228600" algn="l" rtl="0" fontAlgn="base">
              <a:spcBef>
                <a:spcPct val="20000"/>
              </a:spcBef>
              <a:spcAft>
                <a:spcPct val="0"/>
              </a:spcAft>
              <a:buChar char="»"/>
              <a:defRPr sz="1600">
                <a:solidFill>
                  <a:schemeClr val="tx1"/>
                </a:solidFill>
                <a:latin typeface="+mn-lt"/>
                <a:ea typeface="+mn-ea"/>
              </a:defRPr>
            </a:lvl8pPr>
            <a:lvl9pPr marL="3886200" indent="-228600" algn="l" rtl="0" fontAlgn="base">
              <a:spcBef>
                <a:spcPct val="20000"/>
              </a:spcBef>
              <a:spcAft>
                <a:spcPct val="0"/>
              </a:spcAft>
              <a:buChar char="»"/>
              <a:defRPr sz="1600">
                <a:solidFill>
                  <a:schemeClr val="tx1"/>
                </a:solidFill>
                <a:latin typeface="+mn-lt"/>
                <a:ea typeface="+mn-ea"/>
              </a:defRPr>
            </a:lvl9pPr>
          </a:lstStyle>
          <a:p>
            <a:pPr algn="ctr" eaLnBrk="1" hangingPunct="1"/>
            <a:r>
              <a:rPr lang="en-US" sz="2000" kern="0" dirty="0">
                <a:solidFill>
                  <a:srgbClr val="FF0000"/>
                </a:solidFill>
                <a:latin typeface="Arial"/>
                <a:ea typeface="ＭＳ Ｐゴシック"/>
              </a:rPr>
              <a:t>CT-</a:t>
            </a:r>
            <a:r>
              <a:rPr lang="en-US" sz="2000" kern="0" dirty="0">
                <a:solidFill>
                  <a:srgbClr val="00B050"/>
                </a:solidFill>
                <a:latin typeface="Arial"/>
                <a:ea typeface="ＭＳ Ｐゴシック"/>
              </a:rPr>
              <a:t>MRI</a:t>
            </a:r>
          </a:p>
        </p:txBody>
      </p:sp>
    </p:spTree>
    <p:extLst>
      <p:ext uri="{BB962C8B-B14F-4D97-AF65-F5344CB8AC3E}">
        <p14:creationId xmlns:p14="http://schemas.microsoft.com/office/powerpoint/2010/main" val="2535191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3"/>
          <p:cNvSpPr txBox="1">
            <a:spLocks/>
          </p:cNvSpPr>
          <p:nvPr/>
        </p:nvSpPr>
        <p:spPr bwMode="auto">
          <a:xfrm>
            <a:off x="1708646" y="1336036"/>
            <a:ext cx="5758954" cy="525233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eaLnBrk="1" hangingPunct="1">
              <a:spcBef>
                <a:spcPts val="0"/>
              </a:spcBef>
              <a:buClr>
                <a:srgbClr val="691638"/>
              </a:buClr>
              <a:defRPr/>
            </a:pPr>
            <a:r>
              <a:rPr lang="en-US" sz="2800" b="1" kern="0" dirty="0">
                <a:solidFill>
                  <a:srgbClr val="FF0000"/>
                </a:solidFill>
                <a:latin typeface="Arial"/>
                <a:ea typeface="ＭＳ Ｐゴシック"/>
              </a:rPr>
              <a:t>State-of-the-Art CT</a:t>
            </a:r>
          </a:p>
          <a:p>
            <a:pPr eaLnBrk="1" hangingPunct="1">
              <a:spcBef>
                <a:spcPts val="0"/>
              </a:spcBef>
              <a:buClr>
                <a:srgbClr val="691638"/>
              </a:buClr>
              <a:defRPr/>
            </a:pPr>
            <a:r>
              <a:rPr lang="en-US" sz="1800" b="1" kern="0" dirty="0">
                <a:solidFill>
                  <a:srgbClr val="FF0000"/>
                </a:solidFill>
                <a:latin typeface="Arial"/>
                <a:ea typeface="ＭＳ Ｐゴシック"/>
              </a:rPr>
              <a:t>Pros</a:t>
            </a:r>
            <a:endParaRPr lang="en-US" sz="2800" b="1" kern="0" dirty="0">
              <a:solidFill>
                <a:srgbClr val="FF0000"/>
              </a:solidFill>
              <a:latin typeface="Arial"/>
              <a:ea typeface="ＭＳ Ｐゴシック"/>
            </a:endParaRPr>
          </a:p>
          <a:p>
            <a:pPr eaLnBrk="1" hangingPunct="1">
              <a:spcBef>
                <a:spcPts val="0"/>
              </a:spcBef>
              <a:buFont typeface="Arial" pitchFamily="34" charset="0"/>
              <a:buChar char="•"/>
              <a:defRPr/>
            </a:pPr>
            <a:r>
              <a:rPr lang="en-US" sz="2000" kern="0" dirty="0">
                <a:solidFill>
                  <a:srgbClr val="FF0000"/>
                </a:solidFill>
                <a:latin typeface="Arial"/>
                <a:ea typeface="ＭＳ Ｐゴシック"/>
              </a:rPr>
              <a:t> Fast scanning speed</a:t>
            </a:r>
          </a:p>
          <a:p>
            <a:pPr eaLnBrk="1" hangingPunct="1">
              <a:spcBef>
                <a:spcPts val="0"/>
              </a:spcBef>
              <a:buFont typeface="Arial" pitchFamily="34" charset="0"/>
              <a:buChar char="•"/>
              <a:defRPr/>
            </a:pPr>
            <a:r>
              <a:rPr lang="en-US" sz="2000" kern="0" dirty="0">
                <a:solidFill>
                  <a:srgbClr val="FF0000"/>
                </a:solidFill>
                <a:latin typeface="Arial"/>
                <a:ea typeface="ＭＳ Ｐゴシック"/>
              </a:rPr>
              <a:t> Adequate resolution</a:t>
            </a:r>
          </a:p>
          <a:p>
            <a:pPr eaLnBrk="1" hangingPunct="1">
              <a:spcBef>
                <a:spcPts val="0"/>
              </a:spcBef>
              <a:buFont typeface="Arial" pitchFamily="34" charset="0"/>
              <a:buChar char="•"/>
              <a:defRPr/>
            </a:pPr>
            <a:r>
              <a:rPr lang="en-US" sz="2000" kern="0" dirty="0">
                <a:solidFill>
                  <a:srgbClr val="FF0000"/>
                </a:solidFill>
                <a:latin typeface="Arial"/>
                <a:ea typeface="ＭＳ Ｐゴシック"/>
              </a:rPr>
              <a:t> Cost-effective</a:t>
            </a:r>
          </a:p>
          <a:p>
            <a:pPr eaLnBrk="1" hangingPunct="1">
              <a:spcBef>
                <a:spcPts val="0"/>
              </a:spcBef>
              <a:buFont typeface="Arial" pitchFamily="34" charset="0"/>
              <a:buChar char="•"/>
              <a:defRPr/>
            </a:pPr>
            <a:r>
              <a:rPr lang="en-US" sz="2000" kern="0" dirty="0">
                <a:solidFill>
                  <a:srgbClr val="FF0000"/>
                </a:solidFill>
                <a:latin typeface="Arial"/>
                <a:ea typeface="ＭＳ Ｐゴシック"/>
              </a:rPr>
              <a:t> Widely available</a:t>
            </a:r>
          </a:p>
          <a:p>
            <a:pPr eaLnBrk="1" hangingPunct="1">
              <a:spcBef>
                <a:spcPts val="0"/>
              </a:spcBef>
              <a:buFont typeface="Arial" pitchFamily="34" charset="0"/>
              <a:buChar char="•"/>
              <a:defRPr/>
            </a:pPr>
            <a:r>
              <a:rPr lang="en-US" sz="2000" kern="0" dirty="0">
                <a:solidFill>
                  <a:srgbClr val="FF0000"/>
                </a:solidFill>
                <a:latin typeface="Arial"/>
                <a:ea typeface="ＭＳ Ｐゴシック"/>
              </a:rPr>
              <a:t> Easily maintained</a:t>
            </a:r>
          </a:p>
          <a:p>
            <a:pPr eaLnBrk="1" hangingPunct="1">
              <a:spcBef>
                <a:spcPts val="0"/>
              </a:spcBef>
              <a:defRPr/>
            </a:pPr>
            <a:r>
              <a:rPr lang="en-US" sz="1800" b="1" kern="0" dirty="0">
                <a:solidFill>
                  <a:srgbClr val="FF0000"/>
                </a:solidFill>
                <a:latin typeface="Arial"/>
                <a:ea typeface="ＭＳ Ｐゴシック"/>
              </a:rPr>
              <a:t>Cons</a:t>
            </a:r>
            <a:endParaRPr lang="en-US" sz="2000" b="1" kern="0" dirty="0">
              <a:solidFill>
                <a:srgbClr val="FF0000"/>
              </a:solidFill>
              <a:latin typeface="Arial"/>
              <a:ea typeface="ＭＳ Ｐゴシック"/>
            </a:endParaRPr>
          </a:p>
          <a:p>
            <a:pPr eaLnBrk="1" hangingPunct="1">
              <a:spcBef>
                <a:spcPts val="0"/>
              </a:spcBef>
              <a:buFont typeface="Arial" pitchFamily="34" charset="0"/>
              <a:buChar char="•"/>
              <a:defRPr/>
            </a:pPr>
            <a:r>
              <a:rPr lang="en-US" sz="2000" kern="0" dirty="0">
                <a:solidFill>
                  <a:srgbClr val="FF0000"/>
                </a:solidFill>
                <a:latin typeface="Arial"/>
                <a:ea typeface="ＭＳ Ｐゴシック"/>
              </a:rPr>
              <a:t> </a:t>
            </a:r>
            <a:r>
              <a:rPr lang="en-US" sz="2000" kern="0" dirty="0">
                <a:solidFill>
                  <a:srgbClr val="FF0000"/>
                </a:solidFill>
                <a:ea typeface="ＭＳ Ｐゴシック" charset="0"/>
              </a:rPr>
              <a:t>Difficulty with high/irregular rates</a:t>
            </a:r>
            <a:endParaRPr lang="en-US" sz="2000" kern="0" dirty="0">
              <a:solidFill>
                <a:srgbClr val="FF0000"/>
              </a:solidFill>
              <a:latin typeface="Arial"/>
              <a:ea typeface="ＭＳ Ｐゴシック"/>
            </a:endParaRPr>
          </a:p>
          <a:p>
            <a:pPr eaLnBrk="1" hangingPunct="1">
              <a:spcBef>
                <a:spcPts val="0"/>
              </a:spcBef>
              <a:buFont typeface="Arial" pitchFamily="34" charset="0"/>
              <a:buChar char="•"/>
              <a:defRPr/>
            </a:pPr>
            <a:r>
              <a:rPr lang="en-US" sz="2000" kern="0" dirty="0">
                <a:solidFill>
                  <a:srgbClr val="FF0000"/>
                </a:solidFill>
                <a:latin typeface="Arial"/>
                <a:ea typeface="ＭＳ Ｐゴシック"/>
              </a:rPr>
              <a:t> Inability to measure flow &amp; </a:t>
            </a:r>
            <a:r>
              <a:rPr lang="en-US" sz="2000" kern="0" dirty="0">
                <a:solidFill>
                  <a:srgbClr val="FF0000"/>
                </a:solidFill>
                <a:ea typeface="ＭＳ Ｐゴシック" charset="0"/>
              </a:rPr>
              <a:t>separate</a:t>
            </a:r>
          </a:p>
          <a:p>
            <a:pPr eaLnBrk="1" hangingPunct="1">
              <a:spcBef>
                <a:spcPts val="0"/>
              </a:spcBef>
              <a:defRPr/>
            </a:pPr>
            <a:r>
              <a:rPr lang="en-US" sz="2000" kern="0" dirty="0">
                <a:solidFill>
                  <a:srgbClr val="FF0000"/>
                </a:solidFill>
                <a:ea typeface="ＭＳ Ｐゴシック" charset="0"/>
              </a:rPr>
              <a:t>    calcium from iodine signals</a:t>
            </a:r>
          </a:p>
          <a:p>
            <a:pPr eaLnBrk="1" hangingPunct="1">
              <a:spcBef>
                <a:spcPts val="0"/>
              </a:spcBef>
              <a:defRPr/>
            </a:pPr>
            <a:r>
              <a:rPr lang="en-US" sz="2000" kern="0" dirty="0">
                <a:solidFill>
                  <a:srgbClr val="FF0000"/>
                </a:solidFill>
                <a:ea typeface="ＭＳ Ｐゴシック" charset="0"/>
              </a:rPr>
              <a:t>        (calcified coronary)</a:t>
            </a:r>
            <a:endParaRPr lang="en-US" sz="2000" kern="0" dirty="0">
              <a:solidFill>
                <a:srgbClr val="FF0000"/>
              </a:solidFill>
              <a:latin typeface="Arial"/>
              <a:ea typeface="ＭＳ Ｐゴシック"/>
            </a:endParaRPr>
          </a:p>
          <a:p>
            <a:pPr eaLnBrk="1" hangingPunct="1">
              <a:spcBef>
                <a:spcPts val="0"/>
              </a:spcBef>
              <a:buFont typeface="Arial" pitchFamily="34" charset="0"/>
              <a:buChar char="•"/>
              <a:defRPr/>
            </a:pPr>
            <a:r>
              <a:rPr lang="en-US" sz="2000" kern="0" dirty="0">
                <a:solidFill>
                  <a:srgbClr val="FF0000"/>
                </a:solidFill>
                <a:latin typeface="Arial"/>
                <a:ea typeface="ＭＳ Ｐゴシック"/>
              </a:rPr>
              <a:t> </a:t>
            </a:r>
            <a:r>
              <a:rPr lang="en-US" sz="2000" kern="0" dirty="0">
                <a:solidFill>
                  <a:srgbClr val="FF0000"/>
                </a:solidFill>
                <a:ea typeface="ＭＳ Ｐゴシック" charset="0"/>
              </a:rPr>
              <a:t>Need for agents in microvasculature</a:t>
            </a:r>
          </a:p>
          <a:p>
            <a:pPr eaLnBrk="1" hangingPunct="1">
              <a:spcBef>
                <a:spcPts val="0"/>
              </a:spcBef>
              <a:buFont typeface="Arial" pitchFamily="34" charset="0"/>
              <a:buChar char="•"/>
              <a:defRPr/>
            </a:pPr>
            <a:r>
              <a:rPr lang="en-US" sz="2000" kern="0" dirty="0">
                <a:solidFill>
                  <a:srgbClr val="FF0000"/>
                </a:solidFill>
                <a:ea typeface="ＭＳ Ｐゴシック" charset="0"/>
              </a:rPr>
              <a:t> Myocardial perfusion with stress</a:t>
            </a:r>
          </a:p>
          <a:p>
            <a:pPr eaLnBrk="1" hangingPunct="1">
              <a:spcBef>
                <a:spcPts val="0"/>
              </a:spcBef>
              <a:defRPr/>
            </a:pPr>
            <a:r>
              <a:rPr lang="en-US" sz="2000" kern="0" dirty="0">
                <a:solidFill>
                  <a:srgbClr val="FF0000"/>
                </a:solidFill>
                <a:ea typeface="ＭＳ Ｐゴシック" charset="0"/>
              </a:rPr>
              <a:t>    to be FDA-approved</a:t>
            </a:r>
          </a:p>
          <a:p>
            <a:pPr eaLnBrk="1" hangingPunct="1">
              <a:spcBef>
                <a:spcPts val="0"/>
              </a:spcBef>
              <a:buFont typeface="Arial" pitchFamily="34" charset="0"/>
              <a:buChar char="•"/>
              <a:defRPr/>
            </a:pPr>
            <a:r>
              <a:rPr lang="en-US" sz="2000" kern="0" dirty="0">
                <a:solidFill>
                  <a:srgbClr val="FF0000"/>
                </a:solidFill>
                <a:ea typeface="ＭＳ Ｐゴシック" charset="0"/>
              </a:rPr>
              <a:t> Radiation dose</a:t>
            </a:r>
          </a:p>
        </p:txBody>
      </p:sp>
      <p:sp>
        <p:nvSpPr>
          <p:cNvPr id="2" name="Title 1"/>
          <p:cNvSpPr>
            <a:spLocks noGrp="1"/>
          </p:cNvSpPr>
          <p:nvPr>
            <p:ph type="title"/>
          </p:nvPr>
        </p:nvSpPr>
        <p:spPr>
          <a:xfrm>
            <a:off x="0" y="0"/>
            <a:ext cx="12192000" cy="1183636"/>
          </a:xfrm>
        </p:spPr>
        <p:txBody>
          <a:bodyPr/>
          <a:lstStyle/>
          <a:p>
            <a:pPr algn="ctr"/>
            <a:r>
              <a:rPr lang="en-US" sz="4400" dirty="0"/>
              <a:t>MRI-CT: Cardiac Imaging</a:t>
            </a:r>
            <a:endParaRPr lang="en-US" sz="4800" dirty="0"/>
          </a:p>
        </p:txBody>
      </p:sp>
      <p:grpSp>
        <p:nvGrpSpPr>
          <p:cNvPr id="14" name="Group 13"/>
          <p:cNvGrpSpPr/>
          <p:nvPr/>
        </p:nvGrpSpPr>
        <p:grpSpPr>
          <a:xfrm>
            <a:off x="4535958" y="1981413"/>
            <a:ext cx="1539432" cy="1969477"/>
            <a:chOff x="0" y="3365096"/>
            <a:chExt cx="2725615" cy="3487024"/>
          </a:xfrm>
        </p:grpSpPr>
        <p:pic>
          <p:nvPicPr>
            <p:cNvPr id="7" name="Picture 6"/>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0" y="3365096"/>
              <a:ext cx="2725615" cy="348702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pic>
        <p:pic>
          <p:nvPicPr>
            <p:cNvPr id="8" name="Picture 7" descr="heart"/>
            <p:cNvPicPr>
              <a:picLocks noChangeAspect="1" noChangeArrowheads="1" noCrop="1"/>
            </p:cNvPicPr>
            <p:nvPr/>
          </p:nvPicPr>
          <p:blipFill>
            <a:blip r:embed="rId4" cstate="print"/>
            <a:srcRect/>
            <a:stretch>
              <a:fillRect/>
            </a:stretch>
          </p:blipFill>
          <p:spPr bwMode="auto">
            <a:xfrm>
              <a:off x="1111681" y="4695099"/>
              <a:ext cx="1263472" cy="1436077"/>
            </a:xfrm>
            <a:prstGeom prst="rect">
              <a:avLst/>
            </a:prstGeom>
            <a:noFill/>
            <a:ln w="9525">
              <a:noFill/>
              <a:miter lim="800000"/>
              <a:headEnd/>
              <a:tailEnd/>
            </a:ln>
          </p:spPr>
        </p:pic>
      </p:grpSp>
      <p:sp>
        <p:nvSpPr>
          <p:cNvPr id="15" name="Text Placeholder 3"/>
          <p:cNvSpPr txBox="1">
            <a:spLocks/>
          </p:cNvSpPr>
          <p:nvPr/>
        </p:nvSpPr>
        <p:spPr bwMode="auto">
          <a:xfrm>
            <a:off x="6160675" y="1336036"/>
            <a:ext cx="4420828" cy="48217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eaLnBrk="1" hangingPunct="1">
              <a:spcBef>
                <a:spcPts val="0"/>
              </a:spcBef>
              <a:buClr>
                <a:srgbClr val="691638"/>
              </a:buClr>
              <a:defRPr/>
            </a:pPr>
            <a:r>
              <a:rPr lang="en-US" sz="2800" b="1" kern="0" dirty="0">
                <a:solidFill>
                  <a:srgbClr val="003399"/>
                </a:solidFill>
                <a:latin typeface="Arial"/>
                <a:ea typeface="ＭＳ Ｐゴシック"/>
              </a:rPr>
              <a:t>State-of-the-Art MRI</a:t>
            </a:r>
          </a:p>
          <a:p>
            <a:pPr eaLnBrk="1" hangingPunct="1">
              <a:spcBef>
                <a:spcPts val="0"/>
              </a:spcBef>
              <a:buClr>
                <a:srgbClr val="691638"/>
              </a:buClr>
              <a:defRPr/>
            </a:pPr>
            <a:r>
              <a:rPr lang="en-US" sz="1800" b="1" kern="0" dirty="0">
                <a:solidFill>
                  <a:srgbClr val="003399"/>
                </a:solidFill>
                <a:latin typeface="Arial"/>
                <a:ea typeface="ＭＳ Ｐゴシック"/>
              </a:rPr>
              <a:t>Pros</a:t>
            </a:r>
            <a:endParaRPr lang="en-US" sz="2800" b="1" kern="0" dirty="0">
              <a:solidFill>
                <a:srgbClr val="003399"/>
              </a:solidFill>
              <a:latin typeface="Arial"/>
              <a:ea typeface="ＭＳ Ｐゴシック"/>
            </a:endParaRPr>
          </a:p>
          <a:p>
            <a:pPr eaLnBrk="1" hangingPunct="1">
              <a:spcBef>
                <a:spcPts val="0"/>
              </a:spcBef>
              <a:buFont typeface="Arial" pitchFamily="34" charset="0"/>
              <a:buChar char="•"/>
              <a:defRPr/>
            </a:pPr>
            <a:r>
              <a:rPr lang="en-US" sz="2000" kern="0" dirty="0">
                <a:solidFill>
                  <a:srgbClr val="003399"/>
                </a:solidFill>
                <a:latin typeface="Arial"/>
                <a:ea typeface="ＭＳ Ｐゴシック"/>
              </a:rPr>
              <a:t> Excellent soft tissue contrast</a:t>
            </a:r>
          </a:p>
          <a:p>
            <a:pPr eaLnBrk="1" hangingPunct="1">
              <a:spcBef>
                <a:spcPts val="0"/>
              </a:spcBef>
              <a:buFont typeface="Arial" pitchFamily="34" charset="0"/>
              <a:buChar char="•"/>
              <a:defRPr/>
            </a:pPr>
            <a:r>
              <a:rPr lang="en-US" sz="2000" kern="0" dirty="0">
                <a:solidFill>
                  <a:srgbClr val="003399"/>
                </a:solidFill>
                <a:latin typeface="Arial"/>
                <a:ea typeface="ＭＳ Ｐゴシック"/>
              </a:rPr>
              <a:t> Functional/flow, molecular imaging</a:t>
            </a:r>
          </a:p>
          <a:p>
            <a:pPr eaLnBrk="1" hangingPunct="1">
              <a:spcBef>
                <a:spcPts val="0"/>
              </a:spcBef>
              <a:buFont typeface="Arial" pitchFamily="34" charset="0"/>
              <a:buChar char="•"/>
              <a:defRPr/>
            </a:pPr>
            <a:r>
              <a:rPr lang="en-US" sz="2000" kern="0" dirty="0">
                <a:solidFill>
                  <a:srgbClr val="003399"/>
                </a:solidFill>
                <a:latin typeface="Arial"/>
                <a:ea typeface="ＭＳ Ｐゴシック"/>
              </a:rPr>
              <a:t> </a:t>
            </a:r>
            <a:r>
              <a:rPr lang="en-US" sz="2000" kern="0" dirty="0">
                <a:solidFill>
                  <a:srgbClr val="003399"/>
                </a:solidFill>
                <a:ea typeface="ＭＳ Ｐゴシック" charset="0"/>
              </a:rPr>
              <a:t>Myocardial perfusion evaluation</a:t>
            </a:r>
            <a:endParaRPr lang="en-US" sz="2000" kern="0" dirty="0">
              <a:solidFill>
                <a:srgbClr val="003399"/>
              </a:solidFill>
              <a:latin typeface="Arial"/>
              <a:ea typeface="ＭＳ Ｐゴシック"/>
            </a:endParaRPr>
          </a:p>
          <a:p>
            <a:pPr eaLnBrk="1" hangingPunct="1">
              <a:spcBef>
                <a:spcPts val="0"/>
              </a:spcBef>
              <a:buFont typeface="Arial" pitchFamily="34" charset="0"/>
              <a:buChar char="•"/>
              <a:defRPr/>
            </a:pPr>
            <a:r>
              <a:rPr lang="en-US" sz="2000" kern="0" dirty="0">
                <a:solidFill>
                  <a:srgbClr val="003399"/>
                </a:solidFill>
                <a:ea typeface="ＭＳ Ｐゴシック" charset="0"/>
              </a:rPr>
              <a:t> Infants/children with</a:t>
            </a:r>
          </a:p>
          <a:p>
            <a:pPr eaLnBrk="1" hangingPunct="1">
              <a:spcBef>
                <a:spcPts val="0"/>
              </a:spcBef>
              <a:defRPr/>
            </a:pPr>
            <a:r>
              <a:rPr lang="en-US" sz="2000" kern="0" dirty="0">
                <a:solidFill>
                  <a:srgbClr val="003399"/>
                </a:solidFill>
                <a:ea typeface="ＭＳ Ｐゴシック" charset="0"/>
              </a:rPr>
              <a:t>    congenital heart diseases</a:t>
            </a:r>
          </a:p>
          <a:p>
            <a:pPr eaLnBrk="1" hangingPunct="1">
              <a:spcBef>
                <a:spcPts val="0"/>
              </a:spcBef>
              <a:buFont typeface="Arial" pitchFamily="34" charset="0"/>
              <a:buChar char="•"/>
              <a:defRPr/>
            </a:pPr>
            <a:r>
              <a:rPr lang="en-US" sz="2000" kern="0" dirty="0">
                <a:solidFill>
                  <a:srgbClr val="003399"/>
                </a:solidFill>
                <a:ea typeface="ＭＳ Ｐゴシック" charset="0"/>
              </a:rPr>
              <a:t> No radiation dose</a:t>
            </a:r>
            <a:endParaRPr lang="en-US" sz="2000" kern="0" dirty="0">
              <a:solidFill>
                <a:srgbClr val="003399"/>
              </a:solidFill>
              <a:latin typeface="Arial"/>
              <a:ea typeface="ＭＳ Ｐゴシック"/>
            </a:endParaRPr>
          </a:p>
          <a:p>
            <a:pPr eaLnBrk="1" hangingPunct="1">
              <a:spcBef>
                <a:spcPts val="0"/>
              </a:spcBef>
              <a:defRPr/>
            </a:pPr>
            <a:r>
              <a:rPr lang="en-US" sz="1800" b="1" kern="0" dirty="0">
                <a:solidFill>
                  <a:srgbClr val="003399"/>
                </a:solidFill>
                <a:latin typeface="Arial"/>
                <a:ea typeface="ＭＳ Ｐゴシック"/>
              </a:rPr>
              <a:t>Cons</a:t>
            </a:r>
            <a:endParaRPr lang="en-US" sz="2000" b="1" kern="0" dirty="0">
              <a:solidFill>
                <a:srgbClr val="003399"/>
              </a:solidFill>
              <a:latin typeface="Arial"/>
              <a:ea typeface="ＭＳ Ｐゴシック"/>
            </a:endParaRPr>
          </a:p>
          <a:p>
            <a:pPr eaLnBrk="1" hangingPunct="1">
              <a:spcBef>
                <a:spcPts val="0"/>
              </a:spcBef>
              <a:buFont typeface="Arial" pitchFamily="34" charset="0"/>
              <a:buChar char="•"/>
              <a:defRPr/>
            </a:pPr>
            <a:r>
              <a:rPr lang="en-US" sz="2000" kern="0" dirty="0">
                <a:solidFill>
                  <a:srgbClr val="003399"/>
                </a:solidFill>
                <a:latin typeface="Arial"/>
                <a:ea typeface="ＭＳ Ｐゴシック"/>
              </a:rPr>
              <a:t> Very long exam time</a:t>
            </a:r>
          </a:p>
          <a:p>
            <a:pPr eaLnBrk="1" hangingPunct="1">
              <a:spcBef>
                <a:spcPts val="0"/>
              </a:spcBef>
              <a:buFont typeface="Arial" pitchFamily="34" charset="0"/>
              <a:buChar char="•"/>
              <a:defRPr/>
            </a:pPr>
            <a:r>
              <a:rPr lang="en-US" sz="2000" kern="0" dirty="0">
                <a:solidFill>
                  <a:srgbClr val="003399"/>
                </a:solidFill>
                <a:latin typeface="Arial"/>
                <a:ea typeface="ＭＳ Ｐゴシック"/>
              </a:rPr>
              <a:t> </a:t>
            </a:r>
            <a:r>
              <a:rPr lang="en-US" sz="2000" kern="0" dirty="0">
                <a:solidFill>
                  <a:srgbClr val="003399"/>
                </a:solidFill>
                <a:ea typeface="ＭＳ Ｐゴシック" charset="0"/>
              </a:rPr>
              <a:t>Coronaries difficult to visualize</a:t>
            </a:r>
            <a:endParaRPr lang="en-US" sz="2000" kern="0" dirty="0">
              <a:solidFill>
                <a:srgbClr val="003399"/>
              </a:solidFill>
              <a:latin typeface="Arial"/>
              <a:ea typeface="ＭＳ Ｐゴシック"/>
            </a:endParaRPr>
          </a:p>
          <a:p>
            <a:pPr eaLnBrk="1" hangingPunct="1">
              <a:spcBef>
                <a:spcPts val="0"/>
              </a:spcBef>
              <a:buFont typeface="Arial" pitchFamily="34" charset="0"/>
              <a:buChar char="•"/>
              <a:defRPr/>
            </a:pPr>
            <a:r>
              <a:rPr lang="en-US" sz="2000" kern="0" dirty="0">
                <a:solidFill>
                  <a:srgbClr val="003399"/>
                </a:solidFill>
                <a:latin typeface="Arial"/>
                <a:ea typeface="ＭＳ Ｐゴシック"/>
              </a:rPr>
              <a:t> Metal &amp; other restrictions</a:t>
            </a:r>
          </a:p>
          <a:p>
            <a:pPr eaLnBrk="1" hangingPunct="1">
              <a:spcBef>
                <a:spcPts val="0"/>
              </a:spcBef>
              <a:defRPr/>
            </a:pPr>
            <a:r>
              <a:rPr lang="en-US" sz="2000" kern="0" dirty="0">
                <a:solidFill>
                  <a:srgbClr val="003399"/>
                </a:solidFill>
                <a:latin typeface="Arial"/>
                <a:ea typeface="ＭＳ Ｐゴシック"/>
              </a:rPr>
              <a:t>    (pacemaker, </a:t>
            </a:r>
            <a:r>
              <a:rPr lang="en-US" sz="2000" kern="0" dirty="0">
                <a:solidFill>
                  <a:srgbClr val="003399"/>
                </a:solidFill>
                <a:ea typeface="ＭＳ Ｐゴシック" charset="0"/>
              </a:rPr>
              <a:t>anesthesia, etc.)</a:t>
            </a:r>
          </a:p>
          <a:p>
            <a:pPr eaLnBrk="1" hangingPunct="1">
              <a:spcBef>
                <a:spcPts val="0"/>
              </a:spcBef>
              <a:buFont typeface="Arial" pitchFamily="34" charset="0"/>
              <a:buChar char="•"/>
              <a:defRPr/>
            </a:pPr>
            <a:r>
              <a:rPr lang="en-US" sz="2000" kern="0" dirty="0">
                <a:solidFill>
                  <a:srgbClr val="003399"/>
                </a:solidFill>
                <a:ea typeface="ＭＳ Ｐゴシック" charset="0"/>
              </a:rPr>
              <a:t> Slow speed at high cost</a:t>
            </a:r>
          </a:p>
          <a:p>
            <a:pPr eaLnBrk="1" hangingPunct="1">
              <a:spcBef>
                <a:spcPts val="0"/>
              </a:spcBef>
              <a:buFont typeface="Arial" pitchFamily="34" charset="0"/>
              <a:buChar char="•"/>
              <a:defRPr/>
            </a:pPr>
            <a:r>
              <a:rPr lang="en-US" sz="2000" kern="0" dirty="0">
                <a:solidFill>
                  <a:srgbClr val="003399"/>
                </a:solidFill>
                <a:ea typeface="ＭＳ Ｐゴシック" charset="0"/>
              </a:rPr>
              <a:t> Need for fast coils, special</a:t>
            </a:r>
          </a:p>
          <a:p>
            <a:pPr eaLnBrk="1" hangingPunct="1">
              <a:spcBef>
                <a:spcPts val="0"/>
              </a:spcBef>
              <a:defRPr/>
            </a:pPr>
            <a:r>
              <a:rPr lang="en-US" sz="2000" kern="0" dirty="0">
                <a:solidFill>
                  <a:srgbClr val="003399"/>
                </a:solidFill>
                <a:ea typeface="ＭＳ Ｐゴシック" charset="0"/>
              </a:rPr>
              <a:t>    acquisition &amp; processing</a:t>
            </a:r>
          </a:p>
          <a:p>
            <a:pPr eaLnBrk="1" hangingPunct="1">
              <a:spcBef>
                <a:spcPts val="0"/>
              </a:spcBef>
              <a:defRPr/>
            </a:pPr>
            <a:endParaRPr lang="en-US" sz="2000" kern="0" dirty="0">
              <a:solidFill>
                <a:srgbClr val="003399"/>
              </a:solidFill>
              <a:latin typeface="Arial"/>
              <a:ea typeface="ＭＳ Ｐゴシック"/>
            </a:endParaRPr>
          </a:p>
        </p:txBody>
      </p:sp>
    </p:spTree>
    <p:extLst>
      <p:ext uri="{BB962C8B-B14F-4D97-AF65-F5344CB8AC3E}">
        <p14:creationId xmlns:p14="http://schemas.microsoft.com/office/powerpoint/2010/main" val="1239757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CT-MRI: Cancer Imaging</a:t>
            </a:r>
          </a:p>
        </p:txBody>
      </p:sp>
      <p:sp>
        <p:nvSpPr>
          <p:cNvPr id="4" name="Content Placeholder 3"/>
          <p:cNvSpPr>
            <a:spLocks noGrp="1"/>
          </p:cNvSpPr>
          <p:nvPr>
            <p:ph idx="1"/>
          </p:nvPr>
        </p:nvSpPr>
        <p:spPr>
          <a:xfrm>
            <a:off x="1005840" y="6324600"/>
            <a:ext cx="10835640" cy="362244"/>
          </a:xfrm>
        </p:spPr>
        <p:txBody>
          <a:bodyPr>
            <a:normAutofit/>
          </a:bodyPr>
          <a:lstStyle/>
          <a:p>
            <a:pPr marL="68580" indent="0" algn="r">
              <a:buNone/>
            </a:pPr>
            <a:r>
              <a:rPr lang="en-US" sz="1400" dirty="0"/>
              <a:t>Influence of Tumour Micro-environment Heterogeneity on Therapeutic Response. Nature 501:346, 2013</a:t>
            </a:r>
          </a:p>
        </p:txBody>
      </p:sp>
      <p:pic>
        <p:nvPicPr>
          <p:cNvPr id="5" name="Picture 4"/>
          <p:cNvPicPr>
            <a:picLocks noChangeAspect="1"/>
          </p:cNvPicPr>
          <p:nvPr/>
        </p:nvPicPr>
        <p:blipFill>
          <a:blip r:embed="rId2"/>
          <a:stretch>
            <a:fillRect/>
          </a:stretch>
        </p:blipFill>
        <p:spPr>
          <a:xfrm>
            <a:off x="3614737" y="1627485"/>
            <a:ext cx="4962525" cy="4496094"/>
          </a:xfrm>
          <a:prstGeom prst="rect">
            <a:avLst/>
          </a:prstGeom>
        </p:spPr>
      </p:pic>
    </p:spTree>
    <p:extLst>
      <p:ext uri="{BB962C8B-B14F-4D97-AF65-F5344CB8AC3E}">
        <p14:creationId xmlns:p14="http://schemas.microsoft.com/office/powerpoint/2010/main" val="35976613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Dynamic Contrast Enhancement</a:t>
            </a:r>
          </a:p>
        </p:txBody>
      </p:sp>
      <p:sp>
        <p:nvSpPr>
          <p:cNvPr id="3" name="Content Placeholder 2"/>
          <p:cNvSpPr>
            <a:spLocks noGrp="1"/>
          </p:cNvSpPr>
          <p:nvPr>
            <p:ph idx="1"/>
          </p:nvPr>
        </p:nvSpPr>
        <p:spPr>
          <a:xfrm>
            <a:off x="1752600" y="2057400"/>
            <a:ext cx="8839200" cy="4800600"/>
          </a:xfrm>
        </p:spPr>
        <p:txBody>
          <a:bodyPr/>
          <a:lstStyle/>
          <a:p>
            <a:r>
              <a:rPr lang="en-US" dirty="0">
                <a:solidFill>
                  <a:srgbClr val="0000FF"/>
                </a:solidFill>
              </a:rPr>
              <a:t>Numerous DCE with CT or MRI Studies</a:t>
            </a:r>
          </a:p>
          <a:p>
            <a:pPr marL="68580" indent="0">
              <a:buNone/>
            </a:pPr>
            <a:r>
              <a:rPr lang="en-US" b="0" dirty="0">
                <a:solidFill>
                  <a:srgbClr val="0000FF"/>
                </a:solidFill>
              </a:rPr>
              <a:t>	8,436 journal papers on Web of Science</a:t>
            </a:r>
          </a:p>
          <a:p>
            <a:endParaRPr lang="en-US" dirty="0"/>
          </a:p>
          <a:p>
            <a:r>
              <a:rPr lang="en-US" dirty="0">
                <a:solidFill>
                  <a:srgbClr val="FF0000"/>
                </a:solidFill>
              </a:rPr>
              <a:t>Modality-specific variability</a:t>
            </a:r>
          </a:p>
          <a:p>
            <a:pPr marL="68580" indent="0">
              <a:buNone/>
            </a:pPr>
            <a:r>
              <a:rPr lang="en-US" b="0" dirty="0">
                <a:solidFill>
                  <a:srgbClr val="FF0000"/>
                </a:solidFill>
              </a:rPr>
              <a:t>	~20% variability for CT or MRI</a:t>
            </a:r>
            <a:endParaRPr lang="en-US" dirty="0">
              <a:solidFill>
                <a:srgbClr val="FF0000"/>
              </a:solidFill>
            </a:endParaRPr>
          </a:p>
          <a:p>
            <a:r>
              <a:rPr lang="en-US" dirty="0">
                <a:solidFill>
                  <a:srgbClr val="FF0000"/>
                </a:solidFill>
              </a:rPr>
              <a:t>Inter-modality difference</a:t>
            </a:r>
            <a:endParaRPr lang="en-US" b="0" dirty="0">
              <a:solidFill>
                <a:srgbClr val="FF0000"/>
              </a:solidFill>
            </a:endParaRPr>
          </a:p>
          <a:p>
            <a:pPr marL="68580" indent="0">
              <a:buNone/>
            </a:pPr>
            <a:r>
              <a:rPr lang="en-US" b="0" dirty="0">
                <a:solidFill>
                  <a:srgbClr val="FF0000"/>
                </a:solidFill>
              </a:rPr>
              <a:t>	&gt;40% CT-MRI difference in cancer rat studies</a:t>
            </a:r>
            <a:endParaRPr lang="en-US" b="0" i="1" dirty="0">
              <a:solidFill>
                <a:srgbClr val="FF0000"/>
              </a:solidFill>
            </a:endParaRPr>
          </a:p>
          <a:p>
            <a:pPr marL="68580" indent="0">
              <a:spcBef>
                <a:spcPts val="0"/>
              </a:spcBef>
              <a:buNone/>
            </a:pPr>
            <a:r>
              <a:rPr lang="en-US" b="0" i="1" dirty="0">
                <a:solidFill>
                  <a:srgbClr val="FF0000"/>
                </a:solidFill>
              </a:rPr>
              <a:t>					</a:t>
            </a:r>
            <a:r>
              <a:rPr lang="en-US" sz="1800" b="0" dirty="0" err="1">
                <a:solidFill>
                  <a:srgbClr val="FF0000"/>
                </a:solidFill>
              </a:rPr>
              <a:t>Technol</a:t>
            </a:r>
            <a:r>
              <a:rPr lang="en-US" sz="1800" b="0" dirty="0">
                <a:solidFill>
                  <a:srgbClr val="FF0000"/>
                </a:solidFill>
              </a:rPr>
              <a:t> Cancer Res T 11:279, 2012</a:t>
            </a:r>
            <a:endParaRPr lang="en-US" sz="2400" b="0" dirty="0">
              <a:solidFill>
                <a:srgbClr val="FF0000"/>
              </a:solidFill>
            </a:endParaRPr>
          </a:p>
        </p:txBody>
      </p:sp>
    </p:spTree>
    <p:extLst>
      <p:ext uri="{BB962C8B-B14F-4D97-AF65-F5344CB8AC3E}">
        <p14:creationId xmlns:p14="http://schemas.microsoft.com/office/powerpoint/2010/main" val="2193090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p:cNvSpPr>
            <a:spLocks noGrp="1"/>
          </p:cNvSpPr>
          <p:nvPr>
            <p:ph idx="1"/>
          </p:nvPr>
        </p:nvSpPr>
        <p:spPr>
          <a:xfrm>
            <a:off x="1524000" y="1737528"/>
            <a:ext cx="10100909" cy="4189548"/>
          </a:xfrm>
        </p:spPr>
        <p:txBody>
          <a:bodyPr>
            <a:normAutofit/>
          </a:bodyPr>
          <a:lstStyle/>
          <a:p>
            <a:pPr marL="457200" indent="-457200">
              <a:spcBef>
                <a:spcPts val="0"/>
              </a:spcBef>
              <a:buClrTx/>
              <a:buFont typeface="Arial" pitchFamily="34" charset="0"/>
              <a:buChar char="•"/>
              <a:tabLst>
                <a:tab pos="914400" algn="l"/>
              </a:tabLst>
            </a:pPr>
            <a:r>
              <a:rPr lang="en-US" sz="3600" dirty="0">
                <a:solidFill>
                  <a:srgbClr val="FF0000"/>
                </a:solidFill>
              </a:rPr>
              <a:t>Space Limitation</a:t>
            </a:r>
            <a:endParaRPr lang="en-US" sz="3600" dirty="0">
              <a:solidFill>
                <a:schemeClr val="tx1"/>
              </a:solidFill>
            </a:endParaRPr>
          </a:p>
          <a:p>
            <a:pPr marL="68580" indent="0">
              <a:spcBef>
                <a:spcPts val="0"/>
              </a:spcBef>
              <a:buClrTx/>
              <a:buNone/>
              <a:tabLst>
                <a:tab pos="914400" algn="l"/>
              </a:tabLst>
            </a:pPr>
            <a:r>
              <a:rPr lang="en-US" sz="3600" dirty="0"/>
              <a:t>	</a:t>
            </a:r>
            <a:r>
              <a:rPr lang="en-US" sz="2400" dirty="0">
                <a:solidFill>
                  <a:schemeClr val="tx1"/>
                </a:solidFill>
              </a:rPr>
              <a:t>Permitted by Interiorized CT &amp; 	Interiorized MRI/Low-field MRI</a:t>
            </a:r>
          </a:p>
          <a:p>
            <a:pPr marL="457200" indent="-457200">
              <a:spcBef>
                <a:spcPts val="0"/>
              </a:spcBef>
              <a:buClrTx/>
              <a:buFont typeface="Arial" pitchFamily="34" charset="0"/>
              <a:buChar char="•"/>
            </a:pPr>
            <a:r>
              <a:rPr lang="en-US" sz="3600" dirty="0">
                <a:solidFill>
                  <a:srgbClr val="009900"/>
                </a:solidFill>
              </a:rPr>
              <a:t>Electromagnetic Interference</a:t>
            </a:r>
          </a:p>
          <a:p>
            <a:pPr marL="68580" indent="0">
              <a:spcBef>
                <a:spcPts val="0"/>
              </a:spcBef>
              <a:buClrTx/>
              <a:buNone/>
            </a:pPr>
            <a:r>
              <a:rPr lang="en-US" sz="3600" dirty="0"/>
              <a:t>	</a:t>
            </a:r>
            <a:r>
              <a:rPr lang="en-US" sz="2400" dirty="0">
                <a:solidFill>
                  <a:schemeClr val="tx1"/>
                </a:solidFill>
              </a:rPr>
              <a:t>Avoided with Stationary CT, EM Shielding,</a:t>
            </a:r>
          </a:p>
          <a:p>
            <a:pPr marL="68580" indent="0">
              <a:spcBef>
                <a:spcPts val="0"/>
              </a:spcBef>
              <a:buClrTx/>
              <a:buNone/>
            </a:pPr>
            <a:r>
              <a:rPr lang="en-US" sz="2400" dirty="0"/>
              <a:t>	</a:t>
            </a:r>
            <a:r>
              <a:rPr lang="en-US" sz="2400" dirty="0">
                <a:solidFill>
                  <a:schemeClr val="tx1"/>
                </a:solidFill>
              </a:rPr>
              <a:t>		&amp; Lower Peripheral Magnetic Field</a:t>
            </a:r>
          </a:p>
          <a:p>
            <a:pPr marL="457200" indent="-457200">
              <a:spcBef>
                <a:spcPts val="0"/>
              </a:spcBef>
              <a:buClrTx/>
              <a:buFont typeface="Arial" pitchFamily="34" charset="0"/>
              <a:buChar char="•"/>
            </a:pPr>
            <a:r>
              <a:rPr lang="en-US" sz="3600" dirty="0">
                <a:solidFill>
                  <a:srgbClr val="003399"/>
                </a:solidFill>
              </a:rPr>
              <a:t>Data Incompleteness</a:t>
            </a:r>
          </a:p>
          <a:p>
            <a:pPr marL="68580" indent="0">
              <a:spcBef>
                <a:spcPts val="0"/>
              </a:spcBef>
              <a:buClrTx/>
              <a:buNone/>
            </a:pPr>
            <a:r>
              <a:rPr lang="en-US" sz="3600" dirty="0">
                <a:solidFill>
                  <a:srgbClr val="0000FF"/>
                </a:solidFill>
              </a:rPr>
              <a:t>	</a:t>
            </a:r>
            <a:r>
              <a:rPr lang="en-US" sz="2400" dirty="0">
                <a:solidFill>
                  <a:schemeClr val="tx1"/>
                </a:solidFill>
              </a:rPr>
              <a:t>Addressed via Feature Correlation Across Modalities</a:t>
            </a:r>
          </a:p>
          <a:p>
            <a:pPr marL="68580" indent="0">
              <a:spcBef>
                <a:spcPts val="0"/>
              </a:spcBef>
              <a:buClrTx/>
              <a:buNone/>
            </a:pPr>
            <a:r>
              <a:rPr lang="en-US" sz="2400" dirty="0"/>
              <a:t>			&amp; Deep Learning</a:t>
            </a:r>
            <a:endParaRPr lang="en-US" sz="2400" dirty="0">
              <a:solidFill>
                <a:schemeClr val="tx1"/>
              </a:solidFill>
            </a:endParaRPr>
          </a:p>
        </p:txBody>
      </p:sp>
      <p:sp>
        <p:nvSpPr>
          <p:cNvPr id="8" name="Title 1"/>
          <p:cNvSpPr txBox="1">
            <a:spLocks/>
          </p:cNvSpPr>
          <p:nvPr/>
        </p:nvSpPr>
        <p:spPr bwMode="auto">
          <a:xfrm>
            <a:off x="1524000" y="304800"/>
            <a:ext cx="9144000" cy="838200"/>
          </a:xfrm>
          <a:prstGeom prst="rect">
            <a:avLst/>
          </a:prstGeom>
          <a:noFill/>
          <a:ln w="9525">
            <a:noFill/>
            <a:miter lim="800000"/>
            <a:headEnd/>
            <a:tailEnd/>
          </a:ln>
          <a:effectLst>
            <a:outerShdw dist="25399" dir="2700000" algn="ctr" rotWithShape="0">
              <a:schemeClr val="bg2">
                <a:alpha val="31000"/>
              </a:schemeClr>
            </a:outerShdw>
          </a:effectLst>
        </p:spPr>
        <p:txBody>
          <a:bodyPr vert="horz" wrap="square" lIns="91440" tIns="45720" rIns="91440" bIns="45720" numCol="1" anchor="ctr" anchorCtr="0" compatLnSpc="1">
            <a:prstTxWarp prst="textNoShape">
              <a:avLst/>
            </a:prstTxWarp>
          </a:bodyPr>
          <a:lstStyle>
            <a:lvl1pPr algn="l" rtl="0" fontAlgn="base">
              <a:spcBef>
                <a:spcPct val="0"/>
              </a:spcBef>
              <a:spcAft>
                <a:spcPct val="0"/>
              </a:spcAft>
              <a:defRPr sz="3600" b="1">
                <a:solidFill>
                  <a:schemeClr val="tx1"/>
                </a:solidFill>
                <a:latin typeface="+mj-lt"/>
                <a:ea typeface="+mj-ea"/>
                <a:cs typeface="+mj-cs"/>
              </a:defRPr>
            </a:lvl1pPr>
            <a:lvl2pPr algn="l" rtl="0" fontAlgn="base">
              <a:spcBef>
                <a:spcPct val="0"/>
              </a:spcBef>
              <a:spcAft>
                <a:spcPct val="0"/>
              </a:spcAft>
              <a:defRPr sz="4400">
                <a:solidFill>
                  <a:srgbClr val="691638"/>
                </a:solidFill>
                <a:latin typeface="Arial" charset="0"/>
                <a:ea typeface="ＭＳ Ｐゴシック" pitchFamily="116" charset="-128"/>
              </a:defRPr>
            </a:lvl2pPr>
            <a:lvl3pPr algn="l" rtl="0" fontAlgn="base">
              <a:spcBef>
                <a:spcPct val="0"/>
              </a:spcBef>
              <a:spcAft>
                <a:spcPct val="0"/>
              </a:spcAft>
              <a:defRPr sz="4400">
                <a:solidFill>
                  <a:srgbClr val="691638"/>
                </a:solidFill>
                <a:latin typeface="Arial" charset="0"/>
                <a:ea typeface="ＭＳ Ｐゴシック" pitchFamily="116" charset="-128"/>
              </a:defRPr>
            </a:lvl3pPr>
            <a:lvl4pPr algn="l" rtl="0" fontAlgn="base">
              <a:spcBef>
                <a:spcPct val="0"/>
              </a:spcBef>
              <a:spcAft>
                <a:spcPct val="0"/>
              </a:spcAft>
              <a:defRPr sz="4400">
                <a:solidFill>
                  <a:srgbClr val="691638"/>
                </a:solidFill>
                <a:latin typeface="Arial" charset="0"/>
                <a:ea typeface="ＭＳ Ｐゴシック" pitchFamily="116" charset="-128"/>
              </a:defRPr>
            </a:lvl4pPr>
            <a:lvl5pPr algn="l" rtl="0" fontAlgn="base">
              <a:spcBef>
                <a:spcPct val="0"/>
              </a:spcBef>
              <a:spcAft>
                <a:spcPct val="0"/>
              </a:spcAft>
              <a:defRPr sz="4400">
                <a:solidFill>
                  <a:srgbClr val="691638"/>
                </a:solidFill>
                <a:latin typeface="Arial" charset="0"/>
                <a:ea typeface="ＭＳ Ｐゴシック" pitchFamily="116" charset="-128"/>
              </a:defRPr>
            </a:lvl5pPr>
            <a:lvl6pPr marL="457200" algn="l" rtl="0" fontAlgn="base">
              <a:spcBef>
                <a:spcPct val="0"/>
              </a:spcBef>
              <a:spcAft>
                <a:spcPct val="0"/>
              </a:spcAft>
              <a:defRPr sz="4400">
                <a:solidFill>
                  <a:srgbClr val="691638"/>
                </a:solidFill>
                <a:latin typeface="Arial" charset="0"/>
                <a:ea typeface="ＭＳ Ｐゴシック" pitchFamily="116" charset="-128"/>
              </a:defRPr>
            </a:lvl6pPr>
            <a:lvl7pPr marL="914400" algn="l" rtl="0" fontAlgn="base">
              <a:spcBef>
                <a:spcPct val="0"/>
              </a:spcBef>
              <a:spcAft>
                <a:spcPct val="0"/>
              </a:spcAft>
              <a:defRPr sz="4400">
                <a:solidFill>
                  <a:srgbClr val="691638"/>
                </a:solidFill>
                <a:latin typeface="Arial" charset="0"/>
                <a:ea typeface="ＭＳ Ｐゴシック" pitchFamily="116" charset="-128"/>
              </a:defRPr>
            </a:lvl7pPr>
            <a:lvl8pPr marL="1371600" algn="l" rtl="0" fontAlgn="base">
              <a:spcBef>
                <a:spcPct val="0"/>
              </a:spcBef>
              <a:spcAft>
                <a:spcPct val="0"/>
              </a:spcAft>
              <a:defRPr sz="4400">
                <a:solidFill>
                  <a:srgbClr val="691638"/>
                </a:solidFill>
                <a:latin typeface="Arial" charset="0"/>
                <a:ea typeface="ＭＳ Ｐゴシック" pitchFamily="116" charset="-128"/>
              </a:defRPr>
            </a:lvl8pPr>
            <a:lvl9pPr marL="1828800" algn="l" rtl="0" fontAlgn="base">
              <a:spcBef>
                <a:spcPct val="0"/>
              </a:spcBef>
              <a:spcAft>
                <a:spcPct val="0"/>
              </a:spcAft>
              <a:defRPr sz="4400">
                <a:solidFill>
                  <a:srgbClr val="691638"/>
                </a:solidFill>
                <a:latin typeface="Arial" charset="0"/>
                <a:ea typeface="ＭＳ Ｐゴシック" pitchFamily="116" charset="-128"/>
              </a:defRPr>
            </a:lvl9pPr>
          </a:lstStyle>
          <a:p>
            <a:pPr algn="ctr"/>
            <a:r>
              <a:rPr lang="en-US" sz="4400" dirty="0">
                <a:solidFill>
                  <a:srgbClr val="000000"/>
                </a:solidFill>
                <a:latin typeface="Arial"/>
                <a:ea typeface="ＭＳ Ｐゴシック"/>
              </a:rPr>
              <a:t>Technical Feasibility</a:t>
            </a:r>
            <a:endParaRPr lang="en-US" sz="5400" dirty="0">
              <a:solidFill>
                <a:srgbClr val="000000"/>
              </a:solidFill>
              <a:latin typeface="Arial"/>
              <a:ea typeface="ＭＳ Ｐゴシック"/>
            </a:endParaRPr>
          </a:p>
        </p:txBody>
      </p:sp>
    </p:spTree>
    <p:extLst>
      <p:ext uri="{BB962C8B-B14F-4D97-AF65-F5344CB8AC3E}">
        <p14:creationId xmlns:p14="http://schemas.microsoft.com/office/powerpoint/2010/main" val="344628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MI Schedule for F21</a:t>
            </a:r>
          </a:p>
        </p:txBody>
      </p:sp>
      <p:graphicFrame>
        <p:nvGraphicFramePr>
          <p:cNvPr id="3" name="Table 2"/>
          <p:cNvGraphicFramePr>
            <a:graphicFrameLocks noGrp="1"/>
          </p:cNvGraphicFramePr>
          <p:nvPr/>
        </p:nvGraphicFramePr>
        <p:xfrm>
          <a:off x="992355" y="1539625"/>
          <a:ext cx="10363200" cy="4850384"/>
        </p:xfrm>
        <a:graphic>
          <a:graphicData uri="http://schemas.openxmlformats.org/drawingml/2006/table">
            <a:tbl>
              <a:tblPr firstRow="1" bandRow="1">
                <a:tableStyleId>{5C22544A-7EE6-4342-B048-85BDC9FD1C3A}</a:tableStyleId>
              </a:tblPr>
              <a:tblGrid>
                <a:gridCol w="982431">
                  <a:extLst>
                    <a:ext uri="{9D8B030D-6E8A-4147-A177-3AD203B41FA5}">
                      <a16:colId xmlns:a16="http://schemas.microsoft.com/office/drawing/2014/main" val="1553029894"/>
                    </a:ext>
                  </a:extLst>
                </a:gridCol>
                <a:gridCol w="3681009">
                  <a:extLst>
                    <a:ext uri="{9D8B030D-6E8A-4147-A177-3AD203B41FA5}">
                      <a16:colId xmlns:a16="http://schemas.microsoft.com/office/drawing/2014/main" val="63396358"/>
                    </a:ext>
                  </a:extLst>
                </a:gridCol>
                <a:gridCol w="876727">
                  <a:extLst>
                    <a:ext uri="{9D8B030D-6E8A-4147-A177-3AD203B41FA5}">
                      <a16:colId xmlns:a16="http://schemas.microsoft.com/office/drawing/2014/main" val="977348966"/>
                    </a:ext>
                  </a:extLst>
                </a:gridCol>
                <a:gridCol w="4823033">
                  <a:extLst>
                    <a:ext uri="{9D8B030D-6E8A-4147-A177-3AD203B41FA5}">
                      <a16:colId xmlns:a16="http://schemas.microsoft.com/office/drawing/2014/main" val="2870360462"/>
                    </a:ext>
                  </a:extLst>
                </a:gridCol>
              </a:tblGrid>
              <a:tr h="0">
                <a:tc>
                  <a:txBody>
                    <a:bodyPr/>
                    <a:lstStyle/>
                    <a:p>
                      <a:pPr marL="0" marR="0">
                        <a:lnSpc>
                          <a:spcPct val="107000"/>
                        </a:lnSpc>
                        <a:spcBef>
                          <a:spcPts val="0"/>
                        </a:spcBef>
                        <a:spcAft>
                          <a:spcPts val="0"/>
                        </a:spcAft>
                      </a:pPr>
                      <a:r>
                        <a:rPr lang="en-US" sz="1400" b="1" kern="1200">
                          <a:effectLst/>
                          <a:latin typeface="Arial" panose="020B0604020202020204" pitchFamily="34" charset="0"/>
                          <a:cs typeface="Arial" panose="020B0604020202020204" pitchFamily="34" charset="0"/>
                        </a:rPr>
                        <a:t>Tue</a:t>
                      </a:r>
                      <a:endParaRPr lang="en-US" sz="1400" b="1">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a:effectLst/>
                          <a:latin typeface="Arial" panose="020B0604020202020204" pitchFamily="34" charset="0"/>
                          <a:cs typeface="Arial" panose="020B0604020202020204" pitchFamily="34" charset="0"/>
                        </a:rPr>
                        <a:t>Topic</a:t>
                      </a:r>
                      <a:endParaRPr lang="en-US" sz="1400" b="1">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a:effectLst/>
                          <a:latin typeface="Arial" panose="020B0604020202020204" pitchFamily="34" charset="0"/>
                          <a:cs typeface="Arial" panose="020B0604020202020204" pitchFamily="34" charset="0"/>
                        </a:rPr>
                        <a:t>Fri</a:t>
                      </a:r>
                      <a:endParaRPr lang="en-US" sz="1400" b="1">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a:effectLst/>
                          <a:latin typeface="Arial" panose="020B0604020202020204" pitchFamily="34" charset="0"/>
                          <a:cs typeface="Arial" panose="020B0604020202020204" pitchFamily="34" charset="0"/>
                        </a:rPr>
                        <a:t>Topic</a:t>
                      </a:r>
                      <a:endParaRPr lang="en-US" sz="1400" b="1">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2847003834"/>
                  </a:ext>
                </a:extLst>
              </a:tr>
              <a:tr h="0">
                <a:tc>
                  <a:txBody>
                    <a:bodyPr/>
                    <a:lstStyle/>
                    <a:p>
                      <a:pPr marL="0" marR="0">
                        <a:lnSpc>
                          <a:spcPct val="107000"/>
                        </a:lnSpc>
                        <a:spcBef>
                          <a:spcPts val="0"/>
                        </a:spcBef>
                        <a:spcAft>
                          <a:spcPts val="0"/>
                        </a:spcAft>
                      </a:pPr>
                      <a:r>
                        <a:rPr lang="en-US" sz="1400" b="1" kern="1200" dirty="0">
                          <a:solidFill>
                            <a:schemeClr val="tx1"/>
                          </a:solidFill>
                          <a:effectLst/>
                          <a:latin typeface="Arial" panose="020B0604020202020204" pitchFamily="34" charset="0"/>
                          <a:cs typeface="Arial" panose="020B0604020202020204" pitchFamily="34" charset="0"/>
                        </a:rPr>
                        <a:t>08/31</a:t>
                      </a:r>
                      <a:endParaRPr lang="en-US" sz="1400" b="1"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a:effectLst/>
                          <a:latin typeface="Arial" panose="020B0604020202020204" pitchFamily="34" charset="0"/>
                          <a:cs typeface="Arial" panose="020B0604020202020204" pitchFamily="34" charset="0"/>
                        </a:rPr>
                        <a:t>Introduction</a:t>
                      </a:r>
                      <a:endParaRPr lang="en-US" sz="1400" b="1">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09/03</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Neuron, Network &amp; Backpropagation</a:t>
                      </a:r>
                    </a:p>
                  </a:txBody>
                  <a:tcPr/>
                </a:tc>
                <a:extLst>
                  <a:ext uri="{0D108BD9-81ED-4DB2-BD59-A6C34878D82A}">
                    <a16:rowId xmlns:a16="http://schemas.microsoft.com/office/drawing/2014/main" val="2453472276"/>
                  </a:ext>
                </a:extLst>
              </a:tr>
              <a:tr h="0">
                <a:tc>
                  <a:txBody>
                    <a:bodyPr/>
                    <a:lstStyle/>
                    <a:p>
                      <a:pPr marL="0" marR="0">
                        <a:lnSpc>
                          <a:spcPct val="107000"/>
                        </a:lnSpc>
                        <a:spcBef>
                          <a:spcPts val="0"/>
                        </a:spcBef>
                        <a:spcAft>
                          <a:spcPts val="0"/>
                        </a:spcAft>
                      </a:pPr>
                      <a:r>
                        <a:rPr lang="en-US" sz="1400" b="1" kern="1200" dirty="0">
                          <a:solidFill>
                            <a:schemeClr val="tx1"/>
                          </a:solidFill>
                          <a:effectLst/>
                          <a:latin typeface="Arial" panose="020B0604020202020204" pitchFamily="34" charset="0"/>
                          <a:cs typeface="Arial" panose="020B0604020202020204" pitchFamily="34" charset="0"/>
                        </a:rPr>
                        <a:t>09/07</a:t>
                      </a:r>
                      <a:endParaRPr lang="en-US" sz="1400" b="1"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dirty="0">
                          <a:solidFill>
                            <a:schemeClr val="bg1">
                              <a:lumMod val="65000"/>
                            </a:schemeClr>
                          </a:solidFill>
                          <a:effectLst/>
                          <a:latin typeface="Arial" panose="020B0604020202020204" pitchFamily="34" charset="0"/>
                          <a:ea typeface="Calibri" panose="020F0502020204030204" pitchFamily="34" charset="0"/>
                          <a:cs typeface="Arial" panose="020B0604020202020204" pitchFamily="34" charset="0"/>
                        </a:rPr>
                        <a:t>No Class</a:t>
                      </a: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09/10</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dirty="0">
                          <a:solidFill>
                            <a:srgbClr val="0000FF"/>
                          </a:solidFill>
                          <a:effectLst/>
                          <a:latin typeface="Arial" panose="020B0604020202020204" pitchFamily="34" charset="0"/>
                          <a:ea typeface="Calibri" panose="020F0502020204030204" pitchFamily="34" charset="0"/>
                          <a:cs typeface="Arial" panose="020B0604020202020204" pitchFamily="34" charset="0"/>
                        </a:rPr>
                        <a:t>Hands-on 1: Python,</a:t>
                      </a:r>
                      <a:r>
                        <a:rPr lang="en-US" sz="1400" b="1" baseline="0" dirty="0">
                          <a:solidFill>
                            <a:srgbClr val="0000FF"/>
                          </a:solidFill>
                          <a:effectLst/>
                          <a:latin typeface="Arial" panose="020B0604020202020204" pitchFamily="34" charset="0"/>
                          <a:ea typeface="Calibri" panose="020F0502020204030204" pitchFamily="34" charset="0"/>
                          <a:cs typeface="Arial" panose="020B0604020202020204" pitchFamily="34" charset="0"/>
                        </a:rPr>
                        <a:t> Colab, &amp; TensorF</a:t>
                      </a:r>
                      <a:endParaRPr lang="en-US" sz="1400" b="1" dirty="0">
                        <a:solidFill>
                          <a:srgbClr val="0000FF"/>
                        </a:solidFill>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3766272413"/>
                  </a:ext>
                </a:extLst>
              </a:tr>
              <a:tr h="0">
                <a:tc>
                  <a:txBody>
                    <a:bodyPr/>
                    <a:lstStyle/>
                    <a:p>
                      <a:pPr marL="0" marR="0">
                        <a:lnSpc>
                          <a:spcPct val="107000"/>
                        </a:lnSpc>
                        <a:spcBef>
                          <a:spcPts val="0"/>
                        </a:spcBef>
                        <a:spcAft>
                          <a:spcPts val="0"/>
                        </a:spcAft>
                      </a:pPr>
                      <a:r>
                        <a:rPr lang="en-US" sz="1400" b="1" kern="1200" dirty="0">
                          <a:solidFill>
                            <a:srgbClr val="0000FF"/>
                          </a:solidFill>
                          <a:effectLst/>
                          <a:latin typeface="Arial" panose="020B0604020202020204" pitchFamily="34" charset="0"/>
                          <a:cs typeface="Arial" panose="020B0604020202020204" pitchFamily="34" charset="0"/>
                        </a:rPr>
                        <a:t>09/14</a:t>
                      </a:r>
                      <a:endParaRPr lang="en-US" sz="1400" b="1" dirty="0">
                        <a:solidFill>
                          <a:srgbClr val="0000FF"/>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Architectures &amp; Training</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09/19</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solidFill>
                            <a:srgbClr val="0000FF"/>
                          </a:solidFill>
                          <a:effectLst/>
                          <a:latin typeface="Arial" panose="020B0604020202020204" pitchFamily="34" charset="0"/>
                          <a:cs typeface="Arial" panose="020B0604020202020204" pitchFamily="34" charset="0"/>
                        </a:rPr>
                        <a:t>Hands-on 2: MNIST Classification</a:t>
                      </a:r>
                      <a:endParaRPr lang="en-US" sz="1400" b="1" dirty="0">
                        <a:solidFill>
                          <a:srgbClr val="0000FF"/>
                        </a:solidFill>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2915930363"/>
                  </a:ext>
                </a:extLst>
              </a:tr>
              <a:tr h="0">
                <a:tc>
                  <a:txBody>
                    <a:bodyPr/>
                    <a:lstStyle/>
                    <a:p>
                      <a:pPr marL="0" marR="0">
                        <a:lnSpc>
                          <a:spcPct val="107000"/>
                        </a:lnSpc>
                        <a:spcBef>
                          <a:spcPts val="0"/>
                        </a:spcBef>
                        <a:spcAft>
                          <a:spcPts val="0"/>
                        </a:spcAft>
                      </a:pPr>
                      <a:r>
                        <a:rPr lang="en-US" sz="1400" b="1" kern="1200" dirty="0">
                          <a:solidFill>
                            <a:srgbClr val="0000FF"/>
                          </a:solidFill>
                          <a:effectLst/>
                          <a:latin typeface="Arial" panose="020B0604020202020204" pitchFamily="34" charset="0"/>
                          <a:cs typeface="Arial" panose="020B0604020202020204" pitchFamily="34" charset="0"/>
                        </a:rPr>
                        <a:t>09/21</a:t>
                      </a:r>
                      <a:endParaRPr lang="en-US" sz="1400" b="1" dirty="0">
                        <a:solidFill>
                          <a:srgbClr val="0000FF"/>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Image Quality I</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09/24</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CT Physics</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854340660"/>
                  </a:ext>
                </a:extLst>
              </a:tr>
              <a:tr h="0">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09/28</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CT Reconstruction</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solidFill>
                            <a:schemeClr val="tx1"/>
                          </a:solidFill>
                          <a:effectLst/>
                          <a:latin typeface="Arial" panose="020B0604020202020204" pitchFamily="34" charset="0"/>
                          <a:cs typeface="Arial" panose="020B0604020202020204" pitchFamily="34" charset="0"/>
                        </a:rPr>
                        <a:t>10/01</a:t>
                      </a:r>
                      <a:endParaRPr lang="en-US" sz="1400" b="1"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Deep CT Reconstruction</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4028325062"/>
                  </a:ext>
                </a:extLst>
              </a:tr>
              <a:tr h="0">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10/05</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solidFill>
                            <a:srgbClr val="0000FF"/>
                          </a:solidFill>
                          <a:effectLst/>
                          <a:latin typeface="Arial" panose="020B0604020202020204" pitchFamily="34" charset="0"/>
                          <a:cs typeface="Arial" panose="020B0604020202020204" pitchFamily="34" charset="0"/>
                        </a:rPr>
                        <a:t>Hands-on 3: CT Networks</a:t>
                      </a:r>
                      <a:endParaRPr lang="en-US" sz="1400" b="1" dirty="0">
                        <a:solidFill>
                          <a:srgbClr val="0000FF"/>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solidFill>
                            <a:srgbClr val="0000FF"/>
                          </a:solidFill>
                          <a:effectLst/>
                          <a:latin typeface="Arial" panose="020B0604020202020204" pitchFamily="34" charset="0"/>
                          <a:cs typeface="Arial" panose="020B0604020202020204" pitchFamily="34" charset="0"/>
                        </a:rPr>
                        <a:t>10/08</a:t>
                      </a:r>
                      <a:endParaRPr lang="en-US" sz="1400" b="1" dirty="0">
                        <a:solidFill>
                          <a:srgbClr val="0000FF"/>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More CT Contents</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2973590237"/>
                  </a:ext>
                </a:extLst>
              </a:tr>
              <a:tr h="0">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10/12</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MRI Physics</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10/15</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Spin-Echo</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3915379404"/>
                  </a:ext>
                </a:extLst>
              </a:tr>
              <a:tr h="0">
                <a:tc>
                  <a:txBody>
                    <a:bodyPr/>
                    <a:lstStyle/>
                    <a:p>
                      <a:pPr marL="0" marR="0">
                        <a:lnSpc>
                          <a:spcPct val="107000"/>
                        </a:lnSpc>
                        <a:spcBef>
                          <a:spcPts val="0"/>
                        </a:spcBef>
                        <a:spcAft>
                          <a:spcPts val="0"/>
                        </a:spcAft>
                      </a:pPr>
                      <a:r>
                        <a:rPr lang="en-US" sz="1400" b="1" kern="1200" dirty="0">
                          <a:solidFill>
                            <a:schemeClr val="tx1"/>
                          </a:solidFill>
                          <a:effectLst/>
                          <a:latin typeface="Arial" panose="020B0604020202020204" pitchFamily="34" charset="0"/>
                          <a:cs typeface="Arial" panose="020B0604020202020204" pitchFamily="34" charset="0"/>
                        </a:rPr>
                        <a:t>10/19</a:t>
                      </a:r>
                      <a:endParaRPr lang="en-US" sz="1400" b="1"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K-Space Theorem</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10/22</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More MRI Contents</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1731988216"/>
                  </a:ext>
                </a:extLst>
              </a:tr>
              <a:tr h="0">
                <a:tc>
                  <a:txBody>
                    <a:bodyPr/>
                    <a:lstStyle/>
                    <a:p>
                      <a:pPr marL="0" marR="0">
                        <a:lnSpc>
                          <a:spcPct val="107000"/>
                        </a:lnSpc>
                        <a:spcBef>
                          <a:spcPts val="0"/>
                        </a:spcBef>
                        <a:spcAft>
                          <a:spcPts val="0"/>
                        </a:spcAft>
                      </a:pPr>
                      <a:r>
                        <a:rPr lang="en-US" sz="1400" b="1" kern="1200" dirty="0">
                          <a:solidFill>
                            <a:schemeClr val="tx1"/>
                          </a:solidFill>
                          <a:effectLst/>
                          <a:latin typeface="Arial" panose="020B0604020202020204" pitchFamily="34" charset="0"/>
                          <a:cs typeface="Arial" panose="020B0604020202020204" pitchFamily="34" charset="0"/>
                        </a:rPr>
                        <a:t>10/26</a:t>
                      </a:r>
                      <a:endParaRPr lang="en-US" sz="1400" b="1"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solidFill>
                            <a:srgbClr val="FF0000"/>
                          </a:solidFill>
                          <a:effectLst/>
                          <a:latin typeface="Arial" panose="020B0604020202020204" pitchFamily="34" charset="0"/>
                          <a:cs typeface="Arial" panose="020B0604020202020204" pitchFamily="34" charset="0"/>
                        </a:rPr>
                        <a:t>Mid</a:t>
                      </a:r>
                      <a:r>
                        <a:rPr lang="en-US" sz="1400" b="1" kern="1200" baseline="0" dirty="0">
                          <a:solidFill>
                            <a:srgbClr val="FF0000"/>
                          </a:solidFill>
                          <a:effectLst/>
                          <a:latin typeface="Arial" panose="020B0604020202020204" pitchFamily="34" charset="0"/>
                          <a:cs typeface="Arial" panose="020B0604020202020204" pitchFamily="34" charset="0"/>
                        </a:rPr>
                        <a:t> Exam</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10/29</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Deep MRI Reconstruction</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4045739297"/>
                  </a:ext>
                </a:extLst>
              </a:tr>
              <a:tr h="0">
                <a:tc>
                  <a:txBody>
                    <a:bodyPr/>
                    <a:lstStyle/>
                    <a:p>
                      <a:pPr marL="0" marR="0">
                        <a:lnSpc>
                          <a:spcPct val="107000"/>
                        </a:lnSpc>
                        <a:spcBef>
                          <a:spcPts val="0"/>
                        </a:spcBef>
                        <a:spcAft>
                          <a:spcPts val="0"/>
                        </a:spcAft>
                      </a:pPr>
                      <a:r>
                        <a:rPr lang="en-US" sz="1400" b="1" kern="1200" dirty="0">
                          <a:solidFill>
                            <a:schemeClr val="tx1"/>
                          </a:solidFill>
                          <a:effectLst/>
                          <a:latin typeface="Arial" panose="020B0604020202020204" pitchFamily="34" charset="0"/>
                          <a:cs typeface="Arial" panose="020B0604020202020204" pitchFamily="34" charset="0"/>
                        </a:rPr>
                        <a:t>11/02</a:t>
                      </a:r>
                      <a:endParaRPr lang="en-US" sz="1400" b="1"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solidFill>
                            <a:srgbClr val="0000FF"/>
                          </a:solidFill>
                          <a:effectLst/>
                          <a:latin typeface="Arial" panose="020B0604020202020204" pitchFamily="34" charset="0"/>
                          <a:cs typeface="Arial" panose="020B0604020202020204" pitchFamily="34" charset="0"/>
                        </a:rPr>
                        <a:t>Hands-on 4: MRI Networks</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solidFill>
                            <a:srgbClr val="0000FF"/>
                          </a:solidFill>
                          <a:effectLst/>
                          <a:latin typeface="Arial" panose="020B0604020202020204" pitchFamily="34" charset="0"/>
                          <a:cs typeface="Arial" panose="020B0604020202020204" pitchFamily="34" charset="0"/>
                        </a:rPr>
                        <a:t>11/05</a:t>
                      </a:r>
                      <a:endParaRPr lang="en-US" sz="1400" b="1" dirty="0">
                        <a:solidFill>
                          <a:srgbClr val="0000FF"/>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Nuclear Physics</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1759969859"/>
                  </a:ext>
                </a:extLst>
              </a:tr>
              <a:tr h="0">
                <a:tc>
                  <a:txBody>
                    <a:bodyPr/>
                    <a:lstStyle/>
                    <a:p>
                      <a:pPr marL="0" marR="0">
                        <a:lnSpc>
                          <a:spcPct val="107000"/>
                        </a:lnSpc>
                        <a:spcBef>
                          <a:spcPts val="0"/>
                        </a:spcBef>
                        <a:spcAft>
                          <a:spcPts val="0"/>
                        </a:spcAft>
                      </a:pPr>
                      <a:r>
                        <a:rPr lang="en-US" sz="1400" b="1" kern="1200" dirty="0">
                          <a:solidFill>
                            <a:schemeClr val="tx1"/>
                          </a:solidFill>
                          <a:effectLst/>
                          <a:latin typeface="Arial" panose="020B0604020202020204" pitchFamily="34" charset="0"/>
                          <a:cs typeface="Arial" panose="020B0604020202020204" pitchFamily="34" charset="0"/>
                        </a:rPr>
                        <a:t>11/09</a:t>
                      </a:r>
                      <a:endParaRPr lang="en-US" sz="1400" b="1"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Nuclear Imaging</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11/12</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US Imaging</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841368996"/>
                  </a:ext>
                </a:extLst>
              </a:tr>
              <a:tr h="0">
                <a:tc>
                  <a:txBody>
                    <a:bodyPr/>
                    <a:lstStyle/>
                    <a:p>
                      <a:pPr marL="0" marR="0">
                        <a:lnSpc>
                          <a:spcPct val="107000"/>
                        </a:lnSpc>
                        <a:spcBef>
                          <a:spcPts val="0"/>
                        </a:spcBef>
                        <a:spcAft>
                          <a:spcPts val="0"/>
                        </a:spcAft>
                      </a:pPr>
                      <a:r>
                        <a:rPr lang="en-US" sz="1400" b="1" kern="1200" dirty="0">
                          <a:solidFill>
                            <a:schemeClr val="tx1"/>
                          </a:solidFill>
                          <a:effectLst/>
                          <a:latin typeface="Arial" panose="020B0604020202020204" pitchFamily="34" charset="0"/>
                          <a:cs typeface="Arial" panose="020B0604020202020204" pitchFamily="34" charset="0"/>
                        </a:rPr>
                        <a:t>11/16</a:t>
                      </a:r>
                      <a:endParaRPr lang="en-US" sz="1400" b="1"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Optical Imaging</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11/19</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Multimodality Imaging</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3499899988"/>
                  </a:ext>
                </a:extLst>
              </a:tr>
              <a:tr h="0">
                <a:tc>
                  <a:txBody>
                    <a:bodyPr/>
                    <a:lstStyle/>
                    <a:p>
                      <a:pPr marL="0" marR="0">
                        <a:lnSpc>
                          <a:spcPct val="107000"/>
                        </a:lnSpc>
                        <a:spcBef>
                          <a:spcPts val="0"/>
                        </a:spcBef>
                        <a:spcAft>
                          <a:spcPts val="0"/>
                        </a:spcAft>
                      </a:pPr>
                      <a:r>
                        <a:rPr lang="en-US" sz="1400" b="1" kern="1200" dirty="0">
                          <a:solidFill>
                            <a:schemeClr val="tx1"/>
                          </a:solidFill>
                          <a:effectLst/>
                          <a:latin typeface="Arial" panose="020B0604020202020204" pitchFamily="34" charset="0"/>
                          <a:cs typeface="Arial" panose="020B0604020202020204" pitchFamily="34" charset="0"/>
                        </a:rPr>
                        <a:t>11/23</a:t>
                      </a:r>
                      <a:endParaRPr lang="en-US" sz="1400" b="1"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solidFill>
                            <a:srgbClr val="0000FF"/>
                          </a:solidFill>
                          <a:effectLst/>
                          <a:latin typeface="Arial" panose="020B0604020202020204" pitchFamily="34" charset="0"/>
                          <a:cs typeface="Arial" panose="020B0604020202020204" pitchFamily="34" charset="0"/>
                        </a:rPr>
                        <a:t>Hands-on 5: Image Conversion</a:t>
                      </a:r>
                      <a:endParaRPr lang="en-US" sz="1400" b="1" dirty="0">
                        <a:solidFill>
                          <a:srgbClr val="0000FF"/>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11/26</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solidFill>
                            <a:schemeClr val="bg1">
                              <a:lumMod val="65000"/>
                            </a:schemeClr>
                          </a:solidFill>
                          <a:effectLst/>
                          <a:latin typeface="Arial" panose="020B0604020202020204" pitchFamily="34" charset="0"/>
                          <a:cs typeface="Arial" panose="020B0604020202020204" pitchFamily="34" charset="0"/>
                        </a:rPr>
                        <a:t>Thanksgiving</a:t>
                      </a:r>
                      <a:endParaRPr lang="en-US" sz="1400" b="1" dirty="0">
                        <a:solidFill>
                          <a:schemeClr val="bg1">
                            <a:lumMod val="65000"/>
                          </a:schemeClr>
                        </a:solidFill>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48827018"/>
                  </a:ext>
                </a:extLst>
              </a:tr>
              <a:tr h="0">
                <a:tc>
                  <a:txBody>
                    <a:bodyPr/>
                    <a:lstStyle/>
                    <a:p>
                      <a:pPr marL="0" marR="0">
                        <a:lnSpc>
                          <a:spcPct val="107000"/>
                        </a:lnSpc>
                        <a:spcBef>
                          <a:spcPts val="0"/>
                        </a:spcBef>
                        <a:spcAft>
                          <a:spcPts val="0"/>
                        </a:spcAft>
                      </a:pPr>
                      <a:r>
                        <a:rPr lang="en-US" sz="1400" b="1" kern="1200" dirty="0">
                          <a:solidFill>
                            <a:srgbClr val="0000FF"/>
                          </a:solidFill>
                          <a:effectLst/>
                          <a:latin typeface="Arial" panose="020B0604020202020204" pitchFamily="34" charset="0"/>
                          <a:ea typeface="Calibri" panose="020F0502020204030204" pitchFamily="34" charset="0"/>
                          <a:cs typeface="Arial" panose="020B0604020202020204" pitchFamily="34" charset="0"/>
                        </a:rPr>
                        <a:t>11/30</a:t>
                      </a:r>
                      <a:endParaRPr lang="en-US" sz="1400" b="1" dirty="0">
                        <a:solidFill>
                          <a:srgbClr val="0000FF"/>
                        </a:solidFill>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Image Quality II</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12/03</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Stability, Interpretability, &amp; Others</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4205078177"/>
                  </a:ext>
                </a:extLst>
              </a:tr>
              <a:tr h="0">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12/07</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indent="0" algn="l" defTabSz="914400" rtl="0" eaLnBrk="1" fontAlgn="auto" latinLnBrk="0" hangingPunct="1">
                        <a:lnSpc>
                          <a:spcPct val="107000"/>
                        </a:lnSpc>
                        <a:spcBef>
                          <a:spcPts val="0"/>
                        </a:spcBef>
                        <a:spcAft>
                          <a:spcPts val="0"/>
                        </a:spcAft>
                        <a:buClrTx/>
                        <a:buSzTx/>
                        <a:buFontTx/>
                        <a:buNone/>
                        <a:tabLst/>
                        <a:defRPr/>
                      </a:pPr>
                      <a:r>
                        <a:rPr lang="en-US" sz="1400" b="1" kern="1200" dirty="0">
                          <a:effectLst/>
                          <a:latin typeface="Arial" panose="020B0604020202020204" pitchFamily="34" charset="0"/>
                          <a:cs typeface="Arial" panose="020B0604020202020204" pitchFamily="34" charset="0"/>
                        </a:rPr>
                        <a:t>Overview</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effectLst/>
                          <a:latin typeface="Arial" panose="020B0604020202020204" pitchFamily="34" charset="0"/>
                          <a:cs typeface="Arial" panose="020B0604020202020204" pitchFamily="34" charset="0"/>
                        </a:rPr>
                        <a:t>12/10</a:t>
                      </a:r>
                      <a:endParaRPr lang="en-US" sz="1400" b="1" dirty="0">
                        <a:effectLst/>
                        <a:latin typeface="Arial" panose="020B060402020202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0"/>
                        </a:spcAft>
                      </a:pPr>
                      <a:r>
                        <a:rPr lang="en-US" sz="1400" b="1" kern="1200" dirty="0">
                          <a:solidFill>
                            <a:srgbClr val="FF0000"/>
                          </a:solidFill>
                          <a:effectLst/>
                          <a:latin typeface="Arial" panose="020B0604020202020204" pitchFamily="34" charset="0"/>
                          <a:cs typeface="Arial" panose="020B0604020202020204" pitchFamily="34" charset="0"/>
                        </a:rPr>
                        <a:t>Final Exam</a:t>
                      </a:r>
                      <a:endParaRPr lang="en-US" sz="1400" b="1" dirty="0">
                        <a:solidFill>
                          <a:srgbClr val="FF0000"/>
                        </a:solidFill>
                        <a:effectLst/>
                        <a:latin typeface="Arial" panose="020B060402020202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3283347022"/>
                  </a:ext>
                </a:extLst>
              </a:tr>
            </a:tbl>
          </a:graphicData>
        </a:graphic>
      </p:graphicFrame>
      <p:sp>
        <p:nvSpPr>
          <p:cNvPr id="5" name="TextBox 4">
            <a:extLst>
              <a:ext uri="{FF2B5EF4-FFF2-40B4-BE49-F238E27FC236}">
                <a16:creationId xmlns:a16="http://schemas.microsoft.com/office/drawing/2014/main" id="{DBB7FDAE-7540-46E2-AA82-45E539EF2D48}"/>
              </a:ext>
            </a:extLst>
          </p:cNvPr>
          <p:cNvSpPr txBox="1"/>
          <p:nvPr/>
        </p:nvSpPr>
        <p:spPr>
          <a:xfrm>
            <a:off x="1018040" y="6419115"/>
            <a:ext cx="10363200" cy="307777"/>
          </a:xfrm>
          <a:prstGeom prst="rect">
            <a:avLst/>
          </a:prstGeom>
          <a:noFill/>
        </p:spPr>
        <p:txBody>
          <a:bodyPr wrap="square">
            <a:spAutoFit/>
          </a:bodyPr>
          <a:lstStyle/>
          <a:p>
            <a:pPr algn="r"/>
            <a:r>
              <a:rPr lang="en-US" sz="1400" b="1" dirty="0">
                <a:solidFill>
                  <a:srgbClr val="00B050"/>
                </a:solidFill>
              </a:rPr>
              <a:t>Office Hour: Teaching Day 5-6pm: </a:t>
            </a:r>
            <a:r>
              <a:rPr lang="en-US" sz="1400" b="1" dirty="0">
                <a:solidFill>
                  <a:srgbClr val="FF0000"/>
                </a:solidFill>
              </a:rPr>
              <a:t>https://rensselaer.webex.com/meet/wangg6</a:t>
            </a:r>
          </a:p>
        </p:txBody>
      </p:sp>
      <p:sp>
        <p:nvSpPr>
          <p:cNvPr id="4" name="Rectangle 3">
            <a:extLst>
              <a:ext uri="{FF2B5EF4-FFF2-40B4-BE49-F238E27FC236}">
                <a16:creationId xmlns:a16="http://schemas.microsoft.com/office/drawing/2014/main" id="{A655F6A0-E51C-4D9C-A3F0-93448C9A700D}"/>
              </a:ext>
            </a:extLst>
          </p:cNvPr>
          <p:cNvSpPr/>
          <p:nvPr/>
        </p:nvSpPr>
        <p:spPr>
          <a:xfrm>
            <a:off x="-1" y="1860113"/>
            <a:ext cx="12191999" cy="3630704"/>
          </a:xfrm>
          <a:prstGeom prst="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97333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400" dirty="0"/>
              <a:t>Major Obstacles</a:t>
            </a:r>
          </a:p>
        </p:txBody>
      </p:sp>
      <p:sp>
        <p:nvSpPr>
          <p:cNvPr id="5" name="Content Placeholder 2"/>
          <p:cNvSpPr txBox="1">
            <a:spLocks/>
          </p:cNvSpPr>
          <p:nvPr/>
        </p:nvSpPr>
        <p:spPr bwMode="auto">
          <a:xfrm>
            <a:off x="1981200" y="1624584"/>
            <a:ext cx="4419600" cy="4517136"/>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0" indent="0" algn="l" rtl="0" fontAlgn="base">
              <a:spcBef>
                <a:spcPct val="20000"/>
              </a:spcBef>
              <a:spcAft>
                <a:spcPct val="0"/>
              </a:spcAft>
              <a:buClr>
                <a:srgbClr val="691638"/>
              </a:buClr>
              <a:buNone/>
              <a:defRPr sz="2800" b="1">
                <a:solidFill>
                  <a:schemeClr val="tx2"/>
                </a:solidFill>
                <a:latin typeface="+mn-lt"/>
                <a:ea typeface="+mn-ea"/>
                <a:cs typeface="+mn-cs"/>
              </a:defRPr>
            </a:lvl1pPr>
            <a:lvl2pPr marL="742950" indent="-285750" algn="l" rtl="0" fontAlgn="base">
              <a:spcBef>
                <a:spcPct val="20000"/>
              </a:spcBef>
              <a:spcAft>
                <a:spcPct val="0"/>
              </a:spcAft>
              <a:buClr>
                <a:srgbClr val="DC5A21"/>
              </a:buClr>
              <a:buFont typeface="Times" pitchFamily="18" charset="0"/>
              <a:buChar char="•"/>
              <a:defRPr sz="2400">
                <a:solidFill>
                  <a:schemeClr val="tx2"/>
                </a:solidFill>
                <a:latin typeface="+mn-lt"/>
                <a:ea typeface="+mn-ea"/>
              </a:defRPr>
            </a:lvl2pPr>
            <a:lvl3pPr marL="1143000" indent="-228600" algn="l" rtl="0" fontAlgn="base">
              <a:spcBef>
                <a:spcPct val="20000"/>
              </a:spcBef>
              <a:spcAft>
                <a:spcPct val="0"/>
              </a:spcAft>
              <a:buClr>
                <a:srgbClr val="87ADB0"/>
              </a:buClr>
              <a:buChar char="•"/>
              <a:defRPr sz="2000">
                <a:solidFill>
                  <a:schemeClr val="tx2"/>
                </a:solidFill>
                <a:latin typeface="+mn-lt"/>
                <a:ea typeface="+mn-ea"/>
              </a:defRPr>
            </a:lvl3pPr>
            <a:lvl4pPr marL="1600200" indent="-228600" algn="l" rtl="0" fontAlgn="base">
              <a:spcBef>
                <a:spcPct val="20000"/>
              </a:spcBef>
              <a:spcAft>
                <a:spcPct val="0"/>
              </a:spcAft>
              <a:buChar char="–"/>
              <a:defRPr>
                <a:solidFill>
                  <a:schemeClr val="tx2"/>
                </a:solidFill>
                <a:latin typeface="+mn-lt"/>
                <a:ea typeface="+mn-ea"/>
              </a:defRPr>
            </a:lvl4pPr>
            <a:lvl5pPr marL="2057400" indent="-228600" algn="l" rtl="0" fontAlgn="base">
              <a:spcBef>
                <a:spcPct val="20000"/>
              </a:spcBef>
              <a:spcAft>
                <a:spcPct val="0"/>
              </a:spcAft>
              <a:buChar char="»"/>
              <a:defRPr sz="1600">
                <a:solidFill>
                  <a:schemeClr val="tx2"/>
                </a:solidFill>
                <a:latin typeface="+mn-lt"/>
                <a:ea typeface="+mn-ea"/>
              </a:defRPr>
            </a:lvl5pPr>
            <a:lvl6pPr marL="2514600" indent="-228600" algn="l" rtl="0" fontAlgn="base">
              <a:spcBef>
                <a:spcPct val="20000"/>
              </a:spcBef>
              <a:spcAft>
                <a:spcPct val="0"/>
              </a:spcAft>
              <a:buChar char="»"/>
              <a:defRPr sz="1600">
                <a:solidFill>
                  <a:schemeClr val="tx1"/>
                </a:solidFill>
                <a:latin typeface="+mn-lt"/>
                <a:ea typeface="+mn-ea"/>
              </a:defRPr>
            </a:lvl6pPr>
            <a:lvl7pPr marL="2971800" indent="-228600" algn="l" rtl="0" fontAlgn="base">
              <a:spcBef>
                <a:spcPct val="20000"/>
              </a:spcBef>
              <a:spcAft>
                <a:spcPct val="0"/>
              </a:spcAft>
              <a:buChar char="»"/>
              <a:defRPr sz="1600">
                <a:solidFill>
                  <a:schemeClr val="tx1"/>
                </a:solidFill>
                <a:latin typeface="+mn-lt"/>
                <a:ea typeface="+mn-ea"/>
              </a:defRPr>
            </a:lvl7pPr>
            <a:lvl8pPr marL="3429000" indent="-228600" algn="l" rtl="0" fontAlgn="base">
              <a:spcBef>
                <a:spcPct val="20000"/>
              </a:spcBef>
              <a:spcAft>
                <a:spcPct val="0"/>
              </a:spcAft>
              <a:buChar char="»"/>
              <a:defRPr sz="1600">
                <a:solidFill>
                  <a:schemeClr val="tx1"/>
                </a:solidFill>
                <a:latin typeface="+mn-lt"/>
                <a:ea typeface="+mn-ea"/>
              </a:defRPr>
            </a:lvl8pPr>
            <a:lvl9pPr marL="3886200" indent="-228600" algn="l" rtl="0" fontAlgn="base">
              <a:spcBef>
                <a:spcPct val="20000"/>
              </a:spcBef>
              <a:spcAft>
                <a:spcPct val="0"/>
              </a:spcAft>
              <a:buChar char="»"/>
              <a:defRPr sz="1600">
                <a:solidFill>
                  <a:schemeClr val="tx1"/>
                </a:solidFill>
                <a:latin typeface="+mn-lt"/>
                <a:ea typeface="+mn-ea"/>
              </a:defRPr>
            </a:lvl9pPr>
          </a:lstStyle>
          <a:p>
            <a:pPr eaLnBrk="1" hangingPunct="1"/>
            <a:r>
              <a:rPr lang="en-US" kern="0" dirty="0">
                <a:solidFill>
                  <a:srgbClr val="000000"/>
                </a:solidFill>
                <a:latin typeface="Arial"/>
                <a:ea typeface="ＭＳ Ｐゴシック"/>
              </a:rPr>
              <a:t>Magnetic Field May</a:t>
            </a:r>
          </a:p>
          <a:p>
            <a:pPr marL="457200" indent="-457200" eaLnBrk="1" hangingPunct="1">
              <a:buClrTx/>
              <a:buFont typeface="Arial" panose="020B0604020202020204" pitchFamily="34" charset="0"/>
              <a:buChar char="•"/>
            </a:pPr>
            <a:r>
              <a:rPr lang="en-US" kern="0" dirty="0">
                <a:solidFill>
                  <a:srgbClr val="000000"/>
                </a:solidFill>
                <a:latin typeface="Arial"/>
                <a:ea typeface="ＭＳ Ｐゴシック"/>
              </a:rPr>
              <a:t>Damage the Motor in the X-ray Tube</a:t>
            </a:r>
          </a:p>
          <a:p>
            <a:pPr marL="457200" indent="-457200" eaLnBrk="1" hangingPunct="1">
              <a:buClrTx/>
              <a:buFont typeface="Arial" panose="020B0604020202020204" pitchFamily="34" charset="0"/>
              <a:buChar char="•"/>
            </a:pPr>
            <a:r>
              <a:rPr lang="en-US" kern="0" dirty="0">
                <a:solidFill>
                  <a:srgbClr val="000000"/>
                </a:solidFill>
                <a:latin typeface="Arial"/>
                <a:ea typeface="ＭＳ Ｐゴシック"/>
              </a:rPr>
              <a:t>Deflect the E-beam to the Anode Target</a:t>
            </a:r>
          </a:p>
          <a:p>
            <a:pPr marL="457200" indent="-457200" eaLnBrk="1" hangingPunct="1">
              <a:buClrTx/>
              <a:buFont typeface="Arial" panose="020B0604020202020204" pitchFamily="34" charset="0"/>
              <a:buChar char="•"/>
            </a:pPr>
            <a:r>
              <a:rPr lang="en-US" kern="0" dirty="0">
                <a:solidFill>
                  <a:srgbClr val="000000"/>
                </a:solidFill>
                <a:latin typeface="Arial"/>
                <a:ea typeface="ＭＳ Ｐゴシック"/>
              </a:rPr>
              <a:t>Deteriorate Data Quality of the X-ray Detector</a:t>
            </a:r>
          </a:p>
          <a:p>
            <a:pPr eaLnBrk="1" hangingPunct="1"/>
            <a:endParaRPr lang="en-US" kern="0" dirty="0">
              <a:solidFill>
                <a:srgbClr val="000000"/>
              </a:solidFill>
              <a:latin typeface="Arial"/>
              <a:ea typeface="ＭＳ Ｐゴシック"/>
            </a:endParaRPr>
          </a:p>
          <a:p>
            <a:pPr eaLnBrk="1" hangingPunct="1"/>
            <a:r>
              <a:rPr lang="en-US" kern="0" dirty="0">
                <a:solidFill>
                  <a:srgbClr val="000000"/>
                </a:solidFill>
                <a:latin typeface="Arial"/>
                <a:ea typeface="ＭＳ Ｐゴシック"/>
              </a:rPr>
              <a:t>Ferromagnetic X-ray Components May Disrupt the Magnetic Field</a:t>
            </a:r>
          </a:p>
        </p:txBody>
      </p:sp>
      <p:pic>
        <p:nvPicPr>
          <p:cNvPr id="6" name="Picture 2" descr="http://4.bp.blogspot.com/-Pkd-nQpu8ec/UcKwNkxw9_I/AAAAAAAABxs/mMBaZt7xUMs/s1600/Maltese3.png"/>
          <p:cNvPicPr>
            <a:picLocks noChangeAspect="1" noChangeArrowheads="1"/>
          </p:cNvPicPr>
          <p:nvPr/>
        </p:nvPicPr>
        <p:blipFill>
          <a:blip r:embed="rId2" cstate="print"/>
          <a:srcRect/>
          <a:stretch>
            <a:fillRect/>
          </a:stretch>
        </p:blipFill>
        <p:spPr bwMode="auto">
          <a:xfrm>
            <a:off x="6324600" y="2122170"/>
            <a:ext cx="4043652" cy="3638551"/>
          </a:xfrm>
          <a:prstGeom prst="rect">
            <a:avLst/>
          </a:prstGeom>
          <a:noFill/>
        </p:spPr>
      </p:pic>
      <p:sp>
        <p:nvSpPr>
          <p:cNvPr id="7" name="Rectangle 6"/>
          <p:cNvSpPr/>
          <p:nvPr/>
        </p:nvSpPr>
        <p:spPr bwMode="auto">
          <a:xfrm>
            <a:off x="6400800" y="5074920"/>
            <a:ext cx="4114800" cy="15240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a:endParaRPr lang="en-US" sz="1800" dirty="0" err="1">
              <a:solidFill>
                <a:srgbClr val="000000"/>
              </a:solidFill>
              <a:ea typeface="ＭＳ Ｐゴシック" charset="0"/>
            </a:endParaRPr>
          </a:p>
        </p:txBody>
      </p:sp>
    </p:spTree>
    <p:extLst>
      <p:ext uri="{BB962C8B-B14F-4D97-AF65-F5344CB8AC3E}">
        <p14:creationId xmlns:p14="http://schemas.microsoft.com/office/powerpoint/2010/main" val="992509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400" dirty="0"/>
              <a:t>X-ray Tube in a Magnetic Field</a:t>
            </a:r>
          </a:p>
        </p:txBody>
      </p:sp>
      <p:pic>
        <p:nvPicPr>
          <p:cNvPr id="54274" name="Picture 2" descr="http://hyperphysics.phy-astr.gsu.edu/hbase/magnetic/imgmag/forcurt.gif"/>
          <p:cNvPicPr>
            <a:picLocks noChangeAspect="1" noChangeArrowheads="1"/>
          </p:cNvPicPr>
          <p:nvPr/>
        </p:nvPicPr>
        <p:blipFill>
          <a:blip r:embed="rId2" cstate="print"/>
          <a:srcRect/>
          <a:stretch>
            <a:fillRect/>
          </a:stretch>
        </p:blipFill>
        <p:spPr bwMode="auto">
          <a:xfrm>
            <a:off x="1587061" y="1502849"/>
            <a:ext cx="8998576" cy="4230102"/>
          </a:xfrm>
          <a:prstGeom prst="rect">
            <a:avLst/>
          </a:prstGeom>
          <a:noFill/>
        </p:spPr>
      </p:pic>
    </p:spTree>
    <p:extLst>
      <p:ext uri="{BB962C8B-B14F-4D97-AF65-F5344CB8AC3E}">
        <p14:creationId xmlns:p14="http://schemas.microsoft.com/office/powerpoint/2010/main" val="4267957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524001" y="0"/>
            <a:ext cx="9081819" cy="2146738"/>
          </a:xfrm>
          <a:prstGeom prst="rect">
            <a:avLst/>
          </a:prstGeom>
        </p:spPr>
      </p:pic>
      <p:pic>
        <p:nvPicPr>
          <p:cNvPr id="6" name="Picture 5"/>
          <p:cNvPicPr>
            <a:picLocks noChangeAspect="1"/>
          </p:cNvPicPr>
          <p:nvPr/>
        </p:nvPicPr>
        <p:blipFill>
          <a:blip r:embed="rId3"/>
          <a:stretch>
            <a:fillRect/>
          </a:stretch>
        </p:blipFill>
        <p:spPr>
          <a:xfrm>
            <a:off x="1800337" y="2146738"/>
            <a:ext cx="8529145" cy="4678650"/>
          </a:xfrm>
          <a:prstGeom prst="rect">
            <a:avLst/>
          </a:prstGeom>
        </p:spPr>
      </p:pic>
    </p:spTree>
    <p:extLst>
      <p:ext uri="{BB962C8B-B14F-4D97-AF65-F5344CB8AC3E}">
        <p14:creationId xmlns:p14="http://schemas.microsoft.com/office/powerpoint/2010/main" val="17458257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3414849" y="1063622"/>
            <a:ext cx="5362301" cy="5292660"/>
          </a:xfrm>
          <a:prstGeom prst="rect">
            <a:avLst/>
          </a:prstGeom>
        </p:spPr>
      </p:pic>
      <p:sp>
        <p:nvSpPr>
          <p:cNvPr id="2" name="Title 1"/>
          <p:cNvSpPr>
            <a:spLocks noGrp="1"/>
          </p:cNvSpPr>
          <p:nvPr>
            <p:ph type="title"/>
          </p:nvPr>
        </p:nvSpPr>
        <p:spPr>
          <a:xfrm>
            <a:off x="0" y="0"/>
            <a:ext cx="12192000" cy="1371600"/>
          </a:xfrm>
        </p:spPr>
        <p:txBody>
          <a:bodyPr/>
          <a:lstStyle/>
          <a:p>
            <a:pPr algn="ctr"/>
            <a:r>
              <a:rPr lang="en-US" sz="4400" dirty="0"/>
              <a:t>Omni-tomography</a:t>
            </a:r>
            <a:endParaRPr lang="en-US" sz="3600" dirty="0">
              <a:solidFill>
                <a:srgbClr val="3366CC"/>
              </a:solidFill>
            </a:endParaRPr>
          </a:p>
        </p:txBody>
      </p:sp>
      <p:sp>
        <p:nvSpPr>
          <p:cNvPr id="5" name="Rectangle 4"/>
          <p:cNvSpPr/>
          <p:nvPr/>
        </p:nvSpPr>
        <p:spPr>
          <a:xfrm>
            <a:off x="3233025" y="6356282"/>
            <a:ext cx="8847668" cy="369332"/>
          </a:xfrm>
          <a:prstGeom prst="rect">
            <a:avLst/>
          </a:prstGeom>
        </p:spPr>
        <p:txBody>
          <a:bodyPr wrap="square">
            <a:spAutoFit/>
          </a:bodyPr>
          <a:lstStyle/>
          <a:p>
            <a:pPr eaLnBrk="1" hangingPunct="1"/>
            <a:r>
              <a:rPr lang="en-US" sz="1800" dirty="0">
                <a:solidFill>
                  <a:srgbClr val="000000"/>
                </a:solidFill>
                <a:ea typeface="ＭＳ Ｐゴシック" charset="0"/>
                <a:hlinkClick r:id="rId3"/>
              </a:rPr>
              <a:t>http://www.plosone.org/article/info%3Adoi%2F10.1371%2Fjournal.pone.0039700#s5</a:t>
            </a:r>
            <a:r>
              <a:rPr lang="en-US" sz="1800" dirty="0">
                <a:solidFill>
                  <a:srgbClr val="000000"/>
                </a:solidFill>
                <a:ea typeface="ＭＳ Ｐゴシック" charset="0"/>
              </a:rPr>
              <a:t> </a:t>
            </a:r>
          </a:p>
        </p:txBody>
      </p:sp>
    </p:spTree>
    <p:extLst>
      <p:ext uri="{BB962C8B-B14F-4D97-AF65-F5344CB8AC3E}">
        <p14:creationId xmlns:p14="http://schemas.microsoft.com/office/powerpoint/2010/main" val="11298826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7858" name="Picture 2" descr="Image result for interior tomograph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75775" y="667760"/>
            <a:ext cx="5099368" cy="5561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53618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400" dirty="0"/>
              <a:t>Static Magnetic Field</a:t>
            </a:r>
          </a:p>
        </p:txBody>
      </p:sp>
      <p:pic>
        <p:nvPicPr>
          <p:cNvPr id="4" name="Picture 2"/>
          <p:cNvPicPr>
            <a:picLocks noChangeAspect="1" noChangeArrowheads="1"/>
          </p:cNvPicPr>
          <p:nvPr/>
        </p:nvPicPr>
        <p:blipFill>
          <a:blip r:embed="rId2" cstate="print"/>
          <a:srcRect/>
          <a:stretch>
            <a:fillRect/>
          </a:stretch>
        </p:blipFill>
        <p:spPr bwMode="auto">
          <a:xfrm>
            <a:off x="2024064" y="1713750"/>
            <a:ext cx="8143875" cy="4800600"/>
          </a:xfrm>
          <a:prstGeom prst="rect">
            <a:avLst/>
          </a:prstGeom>
          <a:noFill/>
          <a:ln w="9525">
            <a:noFill/>
            <a:miter lim="800000"/>
            <a:headEnd/>
            <a:tailEnd/>
          </a:ln>
        </p:spPr>
      </p:pic>
    </p:spTree>
    <p:extLst>
      <p:ext uri="{BB962C8B-B14F-4D97-AF65-F5344CB8AC3E}">
        <p14:creationId xmlns:p14="http://schemas.microsoft.com/office/powerpoint/2010/main" val="29312810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z="4400" dirty="0"/>
              <a:t>Heuristic Design</a:t>
            </a:r>
            <a:endParaRPr lang="zh-CN" altLang="en-US" sz="4400" dirty="0"/>
          </a:p>
        </p:txBody>
      </p:sp>
      <p:pic>
        <p:nvPicPr>
          <p:cNvPr id="4" name="Picture 3"/>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5231904" y="1676048"/>
            <a:ext cx="5103576" cy="2540782"/>
          </a:xfrm>
          <a:prstGeom prst="rect">
            <a:avLst/>
          </a:prstGeom>
        </p:spPr>
      </p:pic>
      <p:pic>
        <p:nvPicPr>
          <p:cNvPr id="5" name="Picture 4"/>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5467878" y="4277998"/>
            <a:ext cx="4886272" cy="2236328"/>
          </a:xfrm>
          <a:prstGeom prst="rect">
            <a:avLst/>
          </a:prstGeom>
        </p:spPr>
      </p:pic>
      <p:pic>
        <p:nvPicPr>
          <p:cNvPr id="6" name="Picture 5"/>
          <p:cNvPicPr>
            <a:picLocks noChangeAspect="1"/>
          </p:cNvPicPr>
          <p:nvPr/>
        </p:nvPicPr>
        <p:blipFill>
          <a:blip r:embed="rId4"/>
          <a:stretch>
            <a:fillRect/>
          </a:stretch>
        </p:blipFill>
        <p:spPr>
          <a:xfrm>
            <a:off x="2089186" y="1646981"/>
            <a:ext cx="2784834" cy="2501030"/>
          </a:xfrm>
          <a:prstGeom prst="rect">
            <a:avLst/>
          </a:prstGeom>
        </p:spPr>
      </p:pic>
      <p:pic>
        <p:nvPicPr>
          <p:cNvPr id="7" name="Picture 6"/>
          <p:cNvPicPr>
            <a:picLocks noChangeAspect="1"/>
          </p:cNvPicPr>
          <p:nvPr/>
        </p:nvPicPr>
        <p:blipFill>
          <a:blip r:embed="rId5"/>
          <a:stretch>
            <a:fillRect/>
          </a:stretch>
        </p:blipFill>
        <p:spPr>
          <a:xfrm>
            <a:off x="2004999" y="4149242"/>
            <a:ext cx="3228975" cy="2503841"/>
          </a:xfrm>
          <a:prstGeom prst="rect">
            <a:avLst/>
          </a:prstGeom>
        </p:spPr>
      </p:pic>
    </p:spTree>
    <p:extLst>
      <p:ext uri="{BB962C8B-B14F-4D97-AF65-F5344CB8AC3E}">
        <p14:creationId xmlns:p14="http://schemas.microsoft.com/office/powerpoint/2010/main" val="9961998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400" dirty="0"/>
              <a:t>Superconducting Fibers</a:t>
            </a:r>
          </a:p>
        </p:txBody>
      </p:sp>
      <p:sp>
        <p:nvSpPr>
          <p:cNvPr id="4" name="TextBox 3"/>
          <p:cNvSpPr txBox="1"/>
          <p:nvPr/>
        </p:nvSpPr>
        <p:spPr>
          <a:xfrm>
            <a:off x="3074216" y="6066845"/>
            <a:ext cx="7277101" cy="646331"/>
          </a:xfrm>
          <a:prstGeom prst="rect">
            <a:avLst/>
          </a:prstGeom>
          <a:noFill/>
        </p:spPr>
        <p:txBody>
          <a:bodyPr wrap="square" rtlCol="0">
            <a:spAutoFit/>
          </a:bodyPr>
          <a:lstStyle/>
          <a:p>
            <a:pPr algn="just" eaLnBrk="1" hangingPunct="1"/>
            <a:r>
              <a:rPr lang="en-US" sz="1800" b="1" i="1" dirty="0">
                <a:solidFill>
                  <a:srgbClr val="000000"/>
                </a:solidFill>
                <a:ea typeface="ＭＳ Ｐゴシック" charset="0"/>
              </a:rPr>
              <a:t>D. </a:t>
            </a:r>
            <a:r>
              <a:rPr lang="en-US" sz="1800" b="1" i="1" dirty="0" err="1">
                <a:solidFill>
                  <a:srgbClr val="000000"/>
                </a:solidFill>
                <a:ea typeface="ＭＳ Ｐゴシック" charset="0"/>
              </a:rPr>
              <a:t>Homa</a:t>
            </a:r>
            <a:r>
              <a:rPr lang="en-US" sz="1800" b="1" i="1" dirty="0">
                <a:solidFill>
                  <a:srgbClr val="000000"/>
                </a:solidFill>
                <a:ea typeface="ＭＳ Ｐゴシック" charset="0"/>
              </a:rPr>
              <a:t>, et al., Appl. Phys. Lett., 103.82601 (2013):1–4.</a:t>
            </a:r>
          </a:p>
          <a:p>
            <a:pPr algn="just" eaLnBrk="1" hangingPunct="1"/>
            <a:r>
              <a:rPr lang="en-US" sz="1800" b="1" i="1" dirty="0">
                <a:solidFill>
                  <a:srgbClr val="000000"/>
                </a:solidFill>
                <a:ea typeface="ＭＳ Ｐゴシック" charset="0"/>
              </a:rPr>
              <a:t>D. </a:t>
            </a:r>
            <a:r>
              <a:rPr lang="en-US" sz="1800" b="1" i="1" dirty="0" err="1">
                <a:solidFill>
                  <a:srgbClr val="000000"/>
                </a:solidFill>
                <a:ea typeface="ＭＳ Ｐゴシック" charset="0"/>
              </a:rPr>
              <a:t>Homa</a:t>
            </a:r>
            <a:r>
              <a:rPr lang="en-US" sz="1800" b="1" i="1" dirty="0">
                <a:solidFill>
                  <a:srgbClr val="000000"/>
                </a:solidFill>
                <a:ea typeface="ＭＳ Ｐゴシック" charset="0"/>
              </a:rPr>
              <a:t>, et al., Cryogenics </a:t>
            </a:r>
            <a:r>
              <a:rPr lang="nl-NL" sz="1800" b="1" i="1" dirty="0">
                <a:solidFill>
                  <a:srgbClr val="000000"/>
                </a:solidFill>
                <a:ea typeface="ＭＳ Ｐゴシック" charset="0"/>
              </a:rPr>
              <a:t>(Guildf)., 61 (2014):25–30.</a:t>
            </a:r>
            <a:endParaRPr lang="en-US" sz="1800" b="1" i="1" dirty="0">
              <a:solidFill>
                <a:srgbClr val="000000"/>
              </a:solidFill>
              <a:ea typeface="ＭＳ Ｐゴシック" charset="0"/>
            </a:endParaRPr>
          </a:p>
        </p:txBody>
      </p:sp>
      <p:pic>
        <p:nvPicPr>
          <p:cNvPr id="1026" name="Picture 2" descr="http://aip.scitation.org/na101/home/literatum/publisher/aip/journals/content/apl/2013/apl.2013.103.issue-8/1.4819074/production/images/large/1.4819074.figures.f1.jpeg"/>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3938923" y="1657757"/>
            <a:ext cx="4276646" cy="4199131"/>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6479025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62025" y="133350"/>
            <a:ext cx="10267950" cy="6591300"/>
          </a:xfrm>
          <a:prstGeom prst="rect">
            <a:avLst/>
          </a:prstGeom>
        </p:spPr>
      </p:pic>
    </p:spTree>
    <p:extLst>
      <p:ext uri="{BB962C8B-B14F-4D97-AF65-F5344CB8AC3E}">
        <p14:creationId xmlns:p14="http://schemas.microsoft.com/office/powerpoint/2010/main" val="42805821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a:t>Point of Care Imaging</a:t>
            </a:r>
          </a:p>
        </p:txBody>
      </p:sp>
      <p:pic>
        <p:nvPicPr>
          <p:cNvPr id="6" name="Picture 5"/>
          <p:cNvPicPr>
            <a:picLocks noChangeAspect="1"/>
          </p:cNvPicPr>
          <p:nvPr/>
        </p:nvPicPr>
        <p:blipFill>
          <a:blip r:embed="rId2"/>
          <a:stretch>
            <a:fillRect/>
          </a:stretch>
        </p:blipFill>
        <p:spPr>
          <a:xfrm>
            <a:off x="91002" y="1665770"/>
            <a:ext cx="12030075" cy="3733800"/>
          </a:xfrm>
          <a:prstGeom prst="rect">
            <a:avLst/>
          </a:prstGeom>
        </p:spPr>
      </p:pic>
      <p:sp>
        <p:nvSpPr>
          <p:cNvPr id="7" name="Rectangle 3"/>
          <p:cNvSpPr>
            <a:spLocks noChangeArrowheads="1"/>
          </p:cNvSpPr>
          <p:nvPr/>
        </p:nvSpPr>
        <p:spPr bwMode="auto">
          <a:xfrm>
            <a:off x="713433" y="6142256"/>
            <a:ext cx="11278461" cy="246221"/>
          </a:xfrm>
          <a:prstGeom prst="rect">
            <a:avLst/>
          </a:prstGeom>
          <a:noFill/>
          <a:ln w="12700">
            <a:noFill/>
            <a:miter lim="800000"/>
            <a:headEnd/>
            <a:tailEnd/>
          </a:ln>
        </p:spPr>
        <p:txBody>
          <a:bodyPr wrap="square" lIns="0" tIns="0" rIns="0" bIns="0">
            <a:spAutoFit/>
          </a:bodyPr>
          <a:lstStyle/>
          <a:p>
            <a:r>
              <a:rPr lang="en-US" sz="1600" b="1" dirty="0">
                <a:solidFill>
                  <a:srgbClr val="000000"/>
                </a:solidFill>
                <a:ea typeface="+mn-ea"/>
              </a:rPr>
              <a:t>Wang G, Ye JC, De Man B: Deep learning for tomographic image reconstruction. Nature Machine Intelligence, 2020</a:t>
            </a:r>
            <a:endParaRPr lang="en-US" sz="1600" b="1" dirty="0"/>
          </a:p>
        </p:txBody>
      </p:sp>
    </p:spTree>
    <p:extLst>
      <p:ext uri="{BB962C8B-B14F-4D97-AF65-F5344CB8AC3E}">
        <p14:creationId xmlns:p14="http://schemas.microsoft.com/office/powerpoint/2010/main" val="13997705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000000"/>
                </a:solidFill>
                <a:latin typeface="Arial"/>
              </a:rPr>
              <a:t>Diffuse Optical Spectroscopy (DOS)</a:t>
            </a:r>
            <a:endParaRPr lang="en-US" sz="4400" dirty="0"/>
          </a:p>
        </p:txBody>
      </p:sp>
      <p:sp>
        <p:nvSpPr>
          <p:cNvPr id="5" name="Rectangle 3"/>
          <p:cNvSpPr>
            <a:spLocks noChangeArrowheads="1"/>
          </p:cNvSpPr>
          <p:nvPr/>
        </p:nvSpPr>
        <p:spPr bwMode="auto">
          <a:xfrm>
            <a:off x="5021277" y="1579756"/>
            <a:ext cx="5778268" cy="638175"/>
          </a:xfrm>
          <a:prstGeom prst="rect">
            <a:avLst/>
          </a:prstGeom>
          <a:noFill/>
          <a:ln w="9525">
            <a:noFill/>
            <a:miter lim="800000"/>
            <a:headEnd/>
            <a:tailEnd/>
          </a:ln>
          <a:effectLst/>
        </p:spPr>
        <p:txBody>
          <a:bodyPr lIns="92075" tIns="46038" rIns="92075" bIns="46038"/>
          <a:lstStyle/>
          <a:p>
            <a:pPr marL="609600" indent="-609600">
              <a:spcBef>
                <a:spcPct val="20000"/>
              </a:spcBef>
              <a:buClr>
                <a:srgbClr val="FFCC99"/>
              </a:buClr>
              <a:tabLst>
                <a:tab pos="628650" algn="l"/>
                <a:tab pos="1485900" algn="l"/>
                <a:tab pos="2057400" algn="l"/>
              </a:tabLst>
            </a:pPr>
            <a:r>
              <a:rPr lang="en-US" sz="3200" b="1" dirty="0">
                <a:solidFill>
                  <a:srgbClr val="000000"/>
                </a:solidFill>
                <a:latin typeface="Arial" panose="020B0604020202020204" pitchFamily="34" charset="0"/>
                <a:cs typeface="Arial" panose="020B0604020202020204" pitchFamily="34" charset="0"/>
              </a:rPr>
              <a:t>Hemoglobin Concentration</a:t>
            </a:r>
          </a:p>
          <a:p>
            <a:pPr marL="609600" indent="-609600">
              <a:spcBef>
                <a:spcPct val="20000"/>
              </a:spcBef>
              <a:buClr>
                <a:srgbClr val="000000"/>
              </a:buClr>
              <a:tabLst>
                <a:tab pos="628650" algn="l"/>
                <a:tab pos="1485900" algn="l"/>
                <a:tab pos="2057400" algn="l"/>
              </a:tabLst>
            </a:pPr>
            <a:endParaRPr lang="en-US" sz="3200" b="1" dirty="0">
              <a:solidFill>
                <a:srgbClr val="000000"/>
              </a:solidFill>
              <a:latin typeface="Arial" panose="020B0604020202020204" pitchFamily="34" charset="0"/>
              <a:cs typeface="Arial" panose="020B0604020202020204" pitchFamily="34" charset="0"/>
            </a:endParaRPr>
          </a:p>
        </p:txBody>
      </p:sp>
      <p:sp>
        <p:nvSpPr>
          <p:cNvPr id="6" name="Rectangle 4"/>
          <p:cNvSpPr>
            <a:spLocks noChangeArrowheads="1"/>
          </p:cNvSpPr>
          <p:nvPr/>
        </p:nvSpPr>
        <p:spPr bwMode="auto">
          <a:xfrm>
            <a:off x="8361348" y="4653013"/>
            <a:ext cx="3371848" cy="638175"/>
          </a:xfrm>
          <a:prstGeom prst="rect">
            <a:avLst/>
          </a:prstGeom>
          <a:noFill/>
          <a:ln w="9525">
            <a:noFill/>
            <a:miter lim="800000"/>
            <a:headEnd/>
            <a:tailEnd/>
          </a:ln>
          <a:effectLst/>
        </p:spPr>
        <p:txBody>
          <a:bodyPr lIns="92075" tIns="46038" rIns="92075" bIns="46038"/>
          <a:lstStyle/>
          <a:p>
            <a:pPr marL="609600" indent="-609600">
              <a:spcBef>
                <a:spcPct val="20000"/>
              </a:spcBef>
              <a:buClr>
                <a:srgbClr val="FFCC99"/>
              </a:buClr>
              <a:tabLst>
                <a:tab pos="628650" algn="l"/>
                <a:tab pos="1485900" algn="l"/>
                <a:tab pos="2057400" algn="l"/>
              </a:tabLst>
            </a:pPr>
            <a:r>
              <a:rPr lang="en-US" b="1" dirty="0">
                <a:solidFill>
                  <a:srgbClr val="000000"/>
                </a:solidFill>
                <a:latin typeface="Arial" panose="020B0604020202020204" pitchFamily="34" charset="0"/>
                <a:cs typeface="Arial" panose="020B0604020202020204" pitchFamily="34" charset="0"/>
              </a:rPr>
              <a:t>Oxygen Saturation</a:t>
            </a:r>
          </a:p>
          <a:p>
            <a:pPr marL="609600" indent="-609600">
              <a:spcBef>
                <a:spcPct val="20000"/>
              </a:spcBef>
              <a:buClr>
                <a:srgbClr val="000000"/>
              </a:buClr>
              <a:tabLst>
                <a:tab pos="628650" algn="l"/>
                <a:tab pos="1485900" algn="l"/>
                <a:tab pos="2057400" algn="l"/>
              </a:tabLst>
            </a:pPr>
            <a:endParaRPr lang="en-US" b="1" dirty="0">
              <a:solidFill>
                <a:srgbClr val="000000"/>
              </a:solidFill>
              <a:latin typeface="Arial" panose="020B0604020202020204" pitchFamily="34" charset="0"/>
              <a:cs typeface="Arial" panose="020B0604020202020204" pitchFamily="34" charset="0"/>
            </a:endParaRPr>
          </a:p>
        </p:txBody>
      </p:sp>
      <p:pic>
        <p:nvPicPr>
          <p:cNvPr id="7" name="Picture 6"/>
          <p:cNvPicPr>
            <a:picLocks noChangeArrowheads="1"/>
          </p:cNvPicPr>
          <p:nvPr/>
        </p:nvPicPr>
        <p:blipFill>
          <a:blip r:embed="rId2" cstate="print">
            <a:lum bright="6000" contrast="48000"/>
          </a:blip>
          <a:srcRect/>
          <a:stretch>
            <a:fillRect/>
          </a:stretch>
        </p:blipFill>
        <p:spPr bwMode="auto">
          <a:xfrm>
            <a:off x="795641" y="1531816"/>
            <a:ext cx="4225636" cy="3602182"/>
          </a:xfrm>
          <a:prstGeom prst="rect">
            <a:avLst/>
          </a:prstGeom>
          <a:noFill/>
          <a:ln w="9525">
            <a:noFill/>
            <a:miter lim="800000"/>
            <a:headEnd/>
            <a:tailEnd/>
          </a:ln>
          <a:effectLst/>
        </p:spPr>
      </p:pic>
      <p:pic>
        <p:nvPicPr>
          <p:cNvPr id="8" name="Picture 213"/>
          <p:cNvPicPr preferRelativeResize="0">
            <a:picLocks noChangeAspect="1" noChangeArrowheads="1"/>
          </p:cNvPicPr>
          <p:nvPr/>
        </p:nvPicPr>
        <p:blipFill>
          <a:blip r:embed="rId3" cstate="print"/>
          <a:srcRect/>
          <a:stretch>
            <a:fillRect/>
          </a:stretch>
        </p:blipFill>
        <p:spPr bwMode="auto">
          <a:xfrm>
            <a:off x="5400711" y="2870602"/>
            <a:ext cx="5769160" cy="1410394"/>
          </a:xfrm>
          <a:prstGeom prst="rect">
            <a:avLst/>
          </a:prstGeom>
          <a:noFill/>
          <a:ln w="9525">
            <a:noFill/>
            <a:miter lim="800000"/>
            <a:headEnd/>
            <a:tailEnd/>
          </a:ln>
          <a:effectLst/>
        </p:spPr>
      </p:pic>
      <p:pic>
        <p:nvPicPr>
          <p:cNvPr id="9" name="Picture 214"/>
          <p:cNvPicPr preferRelativeResize="0">
            <a:picLocks noChangeAspect="1" noChangeArrowheads="1"/>
          </p:cNvPicPr>
          <p:nvPr/>
        </p:nvPicPr>
        <p:blipFill>
          <a:blip r:embed="rId4" cstate="print"/>
          <a:srcRect/>
          <a:stretch>
            <a:fillRect/>
          </a:stretch>
        </p:blipFill>
        <p:spPr bwMode="auto">
          <a:xfrm>
            <a:off x="5400711" y="2217930"/>
            <a:ext cx="3559567" cy="652671"/>
          </a:xfrm>
          <a:prstGeom prst="rect">
            <a:avLst/>
          </a:prstGeom>
          <a:noFill/>
          <a:ln w="9525">
            <a:noFill/>
            <a:miter lim="800000"/>
            <a:headEnd/>
            <a:tailEnd/>
          </a:ln>
          <a:effectLst/>
        </p:spPr>
      </p:pic>
      <p:pic>
        <p:nvPicPr>
          <p:cNvPr id="10" name="Picture 215"/>
          <p:cNvPicPr preferRelativeResize="0">
            <a:picLocks noChangeAspect="1" noChangeArrowheads="1"/>
          </p:cNvPicPr>
          <p:nvPr/>
        </p:nvPicPr>
        <p:blipFill>
          <a:blip r:embed="rId5" cstate="print"/>
          <a:srcRect/>
          <a:stretch>
            <a:fillRect/>
          </a:stretch>
        </p:blipFill>
        <p:spPr bwMode="auto">
          <a:xfrm>
            <a:off x="8455246" y="5259186"/>
            <a:ext cx="3595352" cy="1070196"/>
          </a:xfrm>
          <a:prstGeom prst="rect">
            <a:avLst/>
          </a:prstGeom>
          <a:noFill/>
          <a:ln w="9525">
            <a:noFill/>
            <a:miter lim="800000"/>
            <a:headEnd/>
            <a:tailEnd/>
          </a:ln>
          <a:effectLst/>
        </p:spPr>
      </p:pic>
      <p:pic>
        <p:nvPicPr>
          <p:cNvPr id="11" name="Picture 216" descr="plethresp"/>
          <p:cNvPicPr>
            <a:picLocks noChangeAspect="1" noChangeArrowheads="1"/>
          </p:cNvPicPr>
          <p:nvPr/>
        </p:nvPicPr>
        <p:blipFill>
          <a:blip r:embed="rId6" cstate="print"/>
          <a:srcRect/>
          <a:stretch>
            <a:fillRect/>
          </a:stretch>
        </p:blipFill>
        <p:spPr bwMode="auto">
          <a:xfrm>
            <a:off x="5291138" y="4780016"/>
            <a:ext cx="2981325" cy="2066925"/>
          </a:xfrm>
          <a:prstGeom prst="rect">
            <a:avLst/>
          </a:prstGeom>
          <a:noFill/>
          <a:ln w="9525">
            <a:noFill/>
            <a:miter lim="800000"/>
            <a:headEnd/>
            <a:tailEnd/>
          </a:ln>
        </p:spPr>
      </p:pic>
      <p:sp>
        <p:nvSpPr>
          <p:cNvPr id="12" name="Text Box 218"/>
          <p:cNvSpPr txBox="1">
            <a:spLocks noChangeArrowheads="1"/>
          </p:cNvSpPr>
          <p:nvPr/>
        </p:nvSpPr>
        <p:spPr bwMode="auto">
          <a:xfrm>
            <a:off x="1578500" y="6329382"/>
            <a:ext cx="2940228" cy="461665"/>
          </a:xfrm>
          <a:prstGeom prst="rect">
            <a:avLst/>
          </a:prstGeom>
          <a:noFill/>
          <a:ln w="9525">
            <a:noFill/>
            <a:miter lim="800000"/>
            <a:headEnd/>
            <a:tailEnd/>
          </a:ln>
          <a:effectLst/>
        </p:spPr>
        <p:txBody>
          <a:bodyPr wrap="none">
            <a:spAutoFit/>
          </a:bodyPr>
          <a:lstStyle/>
          <a:p>
            <a:r>
              <a:rPr lang="en-US" b="1" dirty="0">
                <a:solidFill>
                  <a:srgbClr val="000000"/>
                </a:solidFill>
                <a:latin typeface="Arial" panose="020B0604020202020204" pitchFamily="34" charset="0"/>
                <a:cs typeface="Arial" panose="020B0604020202020204" pitchFamily="34" charset="0"/>
              </a:rPr>
              <a:t>I(</a:t>
            </a:r>
            <a:r>
              <a:rPr lang="en-US" b="1" dirty="0">
                <a:solidFill>
                  <a:srgbClr val="000000"/>
                </a:solidFill>
                <a:latin typeface="Arial" panose="020B0604020202020204" pitchFamily="34" charset="0"/>
                <a:cs typeface="Arial" panose="020B0604020202020204" pitchFamily="34" charset="0"/>
                <a:sym typeface="Symbol" pitchFamily="18" charset="2"/>
              </a:rPr>
              <a:t>) = </a:t>
            </a:r>
            <a:r>
              <a:rPr lang="en-US" b="1" dirty="0">
                <a:solidFill>
                  <a:srgbClr val="000000"/>
                </a:solidFill>
                <a:latin typeface="Arial" panose="020B0604020202020204" pitchFamily="34" charset="0"/>
                <a:cs typeface="Arial" panose="020B0604020202020204" pitchFamily="34" charset="0"/>
              </a:rPr>
              <a:t>I</a:t>
            </a:r>
            <a:r>
              <a:rPr lang="en-US" b="1" baseline="-25000" dirty="0">
                <a:solidFill>
                  <a:srgbClr val="000000"/>
                </a:solidFill>
                <a:latin typeface="Arial" panose="020B0604020202020204" pitchFamily="34" charset="0"/>
                <a:cs typeface="Arial" panose="020B0604020202020204" pitchFamily="34" charset="0"/>
              </a:rPr>
              <a:t>0</a:t>
            </a:r>
            <a:r>
              <a:rPr lang="en-US" b="1" dirty="0">
                <a:solidFill>
                  <a:srgbClr val="000000"/>
                </a:solidFill>
                <a:latin typeface="Arial" panose="020B0604020202020204" pitchFamily="34" charset="0"/>
                <a:cs typeface="Arial" panose="020B0604020202020204" pitchFamily="34" charset="0"/>
              </a:rPr>
              <a:t>(</a:t>
            </a:r>
            <a:r>
              <a:rPr lang="en-US" b="1" dirty="0">
                <a:solidFill>
                  <a:srgbClr val="000000"/>
                </a:solidFill>
                <a:latin typeface="Arial" panose="020B0604020202020204" pitchFamily="34" charset="0"/>
                <a:cs typeface="Arial" panose="020B0604020202020204" pitchFamily="34" charset="0"/>
                <a:sym typeface="Symbol" pitchFamily="18" charset="2"/>
              </a:rPr>
              <a:t>)</a:t>
            </a:r>
            <a:r>
              <a:rPr lang="en-US" b="1" dirty="0" err="1">
                <a:solidFill>
                  <a:srgbClr val="000000"/>
                </a:solidFill>
                <a:latin typeface="Arial" panose="020B0604020202020204" pitchFamily="34" charset="0"/>
                <a:cs typeface="Arial" panose="020B0604020202020204" pitchFamily="34" charset="0"/>
                <a:sym typeface="Symbol" pitchFamily="18" charset="2"/>
              </a:rPr>
              <a:t>exp</a:t>
            </a:r>
            <a:r>
              <a:rPr lang="en-US" b="1" dirty="0">
                <a:solidFill>
                  <a:srgbClr val="000000"/>
                </a:solidFill>
                <a:latin typeface="Arial" panose="020B0604020202020204" pitchFamily="34" charset="0"/>
                <a:cs typeface="Arial" panose="020B0604020202020204" pitchFamily="34" charset="0"/>
                <a:sym typeface="Symbol" pitchFamily="18" charset="2"/>
              </a:rPr>
              <a:t>(-</a:t>
            </a:r>
            <a:r>
              <a:rPr lang="en-US" b="1" baseline="-25000" dirty="0" err="1">
                <a:solidFill>
                  <a:srgbClr val="000000"/>
                </a:solidFill>
                <a:latin typeface="Arial" panose="020B0604020202020204" pitchFamily="34" charset="0"/>
                <a:cs typeface="Arial" panose="020B0604020202020204" pitchFamily="34" charset="0"/>
                <a:sym typeface="Symbol" pitchFamily="18" charset="2"/>
              </a:rPr>
              <a:t>a</a:t>
            </a:r>
            <a:r>
              <a:rPr lang="en-US" b="1" dirty="0" err="1">
                <a:solidFill>
                  <a:srgbClr val="000000"/>
                </a:solidFill>
                <a:latin typeface="Arial" panose="020B0604020202020204" pitchFamily="34" charset="0"/>
                <a:cs typeface="Arial" panose="020B0604020202020204" pitchFamily="34" charset="0"/>
                <a:sym typeface="Symbol" pitchFamily="18" charset="2"/>
              </a:rPr>
              <a:t>L</a:t>
            </a:r>
            <a:r>
              <a:rPr lang="en-US" b="1" dirty="0">
                <a:solidFill>
                  <a:srgbClr val="000000"/>
                </a:solidFill>
                <a:latin typeface="Arial" panose="020B0604020202020204" pitchFamily="34" charset="0"/>
                <a:cs typeface="Arial" panose="020B0604020202020204" pitchFamily="34" charset="0"/>
                <a:sym typeface="Symbol" pitchFamily="18" charset="2"/>
              </a:rPr>
              <a:t>)</a:t>
            </a:r>
          </a:p>
        </p:txBody>
      </p:sp>
      <p:pic>
        <p:nvPicPr>
          <p:cNvPr id="221" name="Picture 220"/>
          <p:cNvPicPr>
            <a:picLocks noChangeAspect="1"/>
          </p:cNvPicPr>
          <p:nvPr/>
        </p:nvPicPr>
        <p:blipFill>
          <a:blip r:embed="rId7"/>
          <a:stretch>
            <a:fillRect/>
          </a:stretch>
        </p:blipFill>
        <p:spPr>
          <a:xfrm>
            <a:off x="1430302" y="5277533"/>
            <a:ext cx="3421483" cy="1139147"/>
          </a:xfrm>
          <a:prstGeom prst="rect">
            <a:avLst/>
          </a:prstGeom>
        </p:spPr>
      </p:pic>
    </p:spTree>
    <p:extLst>
      <p:ext uri="{BB962C8B-B14F-4D97-AF65-F5344CB8AC3E}">
        <p14:creationId xmlns:p14="http://schemas.microsoft.com/office/powerpoint/2010/main" val="33234875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a:t>Double-Helix CT-MRI Scanning</a:t>
            </a:r>
          </a:p>
        </p:txBody>
      </p:sp>
      <p:pic>
        <p:nvPicPr>
          <p:cNvPr id="5" name="Picture 4"/>
          <p:cNvPicPr>
            <a:picLocks noChangeAspect="1"/>
          </p:cNvPicPr>
          <p:nvPr/>
        </p:nvPicPr>
        <p:blipFill>
          <a:blip r:embed="rId2"/>
          <a:stretch>
            <a:fillRect/>
          </a:stretch>
        </p:blipFill>
        <p:spPr>
          <a:xfrm>
            <a:off x="114823" y="1299022"/>
            <a:ext cx="7571842" cy="3523635"/>
          </a:xfrm>
          <a:prstGeom prst="rect">
            <a:avLst/>
          </a:prstGeom>
        </p:spPr>
      </p:pic>
      <p:pic>
        <p:nvPicPr>
          <p:cNvPr id="6" name="Picture 5"/>
          <p:cNvPicPr>
            <a:picLocks noChangeAspect="1"/>
          </p:cNvPicPr>
          <p:nvPr/>
        </p:nvPicPr>
        <p:blipFill>
          <a:blip r:embed="rId3"/>
          <a:stretch>
            <a:fillRect/>
          </a:stretch>
        </p:blipFill>
        <p:spPr>
          <a:xfrm>
            <a:off x="6289289" y="3954162"/>
            <a:ext cx="5902712" cy="2903839"/>
          </a:xfrm>
          <a:prstGeom prst="rect">
            <a:avLst/>
          </a:prstGeom>
        </p:spPr>
      </p:pic>
    </p:spTree>
    <p:extLst>
      <p:ext uri="{BB962C8B-B14F-4D97-AF65-F5344CB8AC3E}">
        <p14:creationId xmlns:p14="http://schemas.microsoft.com/office/powerpoint/2010/main" val="40235295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33"/>
          <p:cNvSpPr>
            <a:spLocks noChangeAspect="1"/>
          </p:cNvSpPr>
          <p:nvPr/>
        </p:nvSpPr>
        <p:spPr>
          <a:xfrm>
            <a:off x="6771142" y="438864"/>
            <a:ext cx="2743200" cy="2743200"/>
          </a:xfrm>
          <a:prstGeom prst="ellipse">
            <a:avLst/>
          </a:prstGeom>
          <a:solidFill>
            <a:srgbClr val="0000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endParaRPr lang="en-US" sz="1100" b="1" i="1" dirty="0">
              <a:solidFill>
                <a:srgbClr val="000000"/>
              </a:solidFill>
              <a:latin typeface="Arial" panose="020B0604020202020204" pitchFamily="34" charset="0"/>
              <a:ea typeface="ＭＳ Ｐゴシック"/>
              <a:cs typeface="Arial" panose="020B0604020202020204" pitchFamily="34" charset="0"/>
            </a:endParaRPr>
          </a:p>
        </p:txBody>
      </p:sp>
      <p:sp>
        <p:nvSpPr>
          <p:cNvPr id="18" name="Rectangle 17"/>
          <p:cNvSpPr/>
          <p:nvPr/>
        </p:nvSpPr>
        <p:spPr>
          <a:xfrm>
            <a:off x="9445114" y="3621706"/>
            <a:ext cx="442750" cy="261610"/>
          </a:xfrm>
          <a:prstGeom prst="rect">
            <a:avLst/>
          </a:prstGeom>
        </p:spPr>
        <p:txBody>
          <a:bodyPr wrap="none">
            <a:spAutoFit/>
          </a:bodyPr>
          <a:lstStyle/>
          <a:p>
            <a:pPr algn="ctr" eaLnBrk="1" hangingPunct="1"/>
            <a:r>
              <a:rPr lang="en-US" sz="1100" b="1" i="1" dirty="0">
                <a:solidFill>
                  <a:prstClr val="black"/>
                </a:solidFill>
                <a:latin typeface="Arial" panose="020B0604020202020204" pitchFamily="34" charset="0"/>
                <a:ea typeface="ＭＳ Ｐゴシック" charset="0"/>
                <a:cs typeface="Arial" panose="020B0604020202020204" pitchFamily="34" charset="0"/>
              </a:rPr>
              <a:t>MRI</a:t>
            </a:r>
          </a:p>
        </p:txBody>
      </p:sp>
      <p:sp>
        <p:nvSpPr>
          <p:cNvPr id="19" name="Rectangle 18"/>
          <p:cNvSpPr/>
          <p:nvPr/>
        </p:nvSpPr>
        <p:spPr>
          <a:xfrm>
            <a:off x="7689916" y="1643390"/>
            <a:ext cx="971741" cy="261610"/>
          </a:xfrm>
          <a:prstGeom prst="rect">
            <a:avLst/>
          </a:prstGeom>
        </p:spPr>
        <p:txBody>
          <a:bodyPr wrap="none">
            <a:spAutoFit/>
          </a:bodyPr>
          <a:lstStyle/>
          <a:p>
            <a:pPr algn="ctr" eaLnBrk="1" hangingPunct="1"/>
            <a:r>
              <a:rPr lang="en-US" sz="1100" b="1" i="1" dirty="0">
                <a:solidFill>
                  <a:srgbClr val="000000"/>
                </a:solidFill>
                <a:latin typeface="Arial" panose="020B0604020202020204" pitchFamily="34" charset="0"/>
                <a:ea typeface="ＭＳ Ｐゴシック" charset="0"/>
                <a:cs typeface="Arial" panose="020B0604020202020204" pitchFamily="34" charset="0"/>
              </a:rPr>
              <a:t>PET/SPECT</a:t>
            </a:r>
          </a:p>
        </p:txBody>
      </p:sp>
      <p:sp>
        <p:nvSpPr>
          <p:cNvPr id="4" name="Oval 3"/>
          <p:cNvSpPr>
            <a:spLocks noChangeAspect="1"/>
          </p:cNvSpPr>
          <p:nvPr/>
        </p:nvSpPr>
        <p:spPr>
          <a:xfrm>
            <a:off x="2526150" y="1371600"/>
            <a:ext cx="1828800" cy="1828800"/>
          </a:xfrm>
          <a:prstGeom prst="ellipse">
            <a:avLst/>
          </a:prstGeom>
          <a:solidFill>
            <a:srgbClr val="0000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r>
              <a:rPr lang="en-US" sz="1200" b="1" i="1" dirty="0">
                <a:solidFill>
                  <a:srgbClr val="000000"/>
                </a:solidFill>
                <a:latin typeface="Arial" panose="020B0604020202020204" pitchFamily="34" charset="0"/>
                <a:ea typeface="ＭＳ Ｐゴシック"/>
                <a:cs typeface="Arial" panose="020B0604020202020204" pitchFamily="34" charset="0"/>
              </a:rPr>
              <a:t>PET/SPECT</a:t>
            </a:r>
            <a:endParaRPr lang="en-US" sz="1100" b="1" i="1" dirty="0">
              <a:solidFill>
                <a:srgbClr val="000000"/>
              </a:solidFill>
              <a:latin typeface="Arial" panose="020B0604020202020204" pitchFamily="34" charset="0"/>
              <a:ea typeface="ＭＳ Ｐゴシック"/>
              <a:cs typeface="Arial" panose="020B0604020202020204" pitchFamily="34" charset="0"/>
            </a:endParaRPr>
          </a:p>
        </p:txBody>
      </p:sp>
      <p:sp>
        <p:nvSpPr>
          <p:cNvPr id="5" name="Oval 4"/>
          <p:cNvSpPr>
            <a:spLocks noChangeAspect="1"/>
          </p:cNvSpPr>
          <p:nvPr/>
        </p:nvSpPr>
        <p:spPr>
          <a:xfrm>
            <a:off x="1600200" y="2391095"/>
            <a:ext cx="1828800" cy="1828800"/>
          </a:xfrm>
          <a:prstGeom prst="ellipse">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hangingPunct="1"/>
            <a:r>
              <a:rPr lang="en-US" sz="1100" b="1" i="1" dirty="0">
                <a:solidFill>
                  <a:srgbClr val="000000"/>
                </a:solidFill>
                <a:latin typeface="Arial" panose="020B0604020202020204" pitchFamily="34" charset="0"/>
                <a:ea typeface="ＭＳ Ｐゴシック"/>
                <a:cs typeface="Arial" panose="020B0604020202020204" pitchFamily="34" charset="0"/>
              </a:rPr>
              <a:t>CT</a:t>
            </a:r>
          </a:p>
        </p:txBody>
      </p:sp>
      <p:sp>
        <p:nvSpPr>
          <p:cNvPr id="6" name="Oval 5"/>
          <p:cNvSpPr>
            <a:spLocks noChangeAspect="1"/>
          </p:cNvSpPr>
          <p:nvPr/>
        </p:nvSpPr>
        <p:spPr>
          <a:xfrm>
            <a:off x="3475202" y="2391095"/>
            <a:ext cx="1828800" cy="182880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hangingPunct="1"/>
            <a:r>
              <a:rPr lang="en-US" sz="1100" b="1" i="1" dirty="0">
                <a:solidFill>
                  <a:srgbClr val="000000"/>
                </a:solidFill>
                <a:latin typeface="Arial" panose="020B0604020202020204" pitchFamily="34" charset="0"/>
                <a:ea typeface="ＭＳ Ｐゴシック"/>
                <a:cs typeface="Arial" panose="020B0604020202020204" pitchFamily="34" charset="0"/>
              </a:rPr>
              <a:t>MRI</a:t>
            </a:r>
          </a:p>
        </p:txBody>
      </p:sp>
      <p:sp>
        <p:nvSpPr>
          <p:cNvPr id="7" name="TextBox 6"/>
          <p:cNvSpPr txBox="1">
            <a:spLocks noChangeAspect="1"/>
          </p:cNvSpPr>
          <p:nvPr/>
        </p:nvSpPr>
        <p:spPr>
          <a:xfrm rot="2700000">
            <a:off x="2532342" y="2593119"/>
            <a:ext cx="919111" cy="430887"/>
          </a:xfrm>
          <a:prstGeom prst="rect">
            <a:avLst/>
          </a:prstGeom>
          <a:noFill/>
          <a:ln>
            <a:noFill/>
          </a:ln>
        </p:spPr>
        <p:txBody>
          <a:bodyPr wrap="square" rtlCol="0">
            <a:spAutoFit/>
          </a:bodyPr>
          <a:lstStyle/>
          <a:p>
            <a:pPr algn="ctr" eaLnBrk="1" hangingPunct="1"/>
            <a:r>
              <a:rPr lang="en-US" sz="1100" b="1" i="1" dirty="0">
                <a:solidFill>
                  <a:srgbClr val="FFFFFF"/>
                </a:solidFill>
                <a:latin typeface="Arial" panose="020B0604020202020204" pitchFamily="34" charset="0"/>
                <a:ea typeface="ＭＳ Ｐゴシック" charset="0"/>
                <a:cs typeface="Arial" panose="020B0604020202020204" pitchFamily="34" charset="0"/>
              </a:rPr>
              <a:t>PET-CT</a:t>
            </a:r>
          </a:p>
          <a:p>
            <a:pPr algn="ctr" eaLnBrk="1" hangingPunct="1"/>
            <a:r>
              <a:rPr lang="en-US" sz="1100" b="1" i="1" dirty="0">
                <a:solidFill>
                  <a:srgbClr val="FFFFFF"/>
                </a:solidFill>
                <a:latin typeface="Arial" panose="020B0604020202020204" pitchFamily="34" charset="0"/>
                <a:ea typeface="ＭＳ Ｐゴシック" charset="0"/>
                <a:cs typeface="Arial" panose="020B0604020202020204" pitchFamily="34" charset="0"/>
              </a:rPr>
              <a:t>SPECT-CT</a:t>
            </a:r>
          </a:p>
        </p:txBody>
      </p:sp>
      <p:sp>
        <p:nvSpPr>
          <p:cNvPr id="8" name="TextBox 7"/>
          <p:cNvSpPr txBox="1">
            <a:spLocks noChangeAspect="1"/>
          </p:cNvSpPr>
          <p:nvPr/>
        </p:nvSpPr>
        <p:spPr>
          <a:xfrm rot="18900000">
            <a:off x="3475840" y="2667297"/>
            <a:ext cx="894487" cy="261610"/>
          </a:xfrm>
          <a:prstGeom prst="rect">
            <a:avLst/>
          </a:prstGeom>
          <a:noFill/>
          <a:ln>
            <a:noFill/>
          </a:ln>
        </p:spPr>
        <p:txBody>
          <a:bodyPr wrap="square" rtlCol="0">
            <a:spAutoFit/>
          </a:bodyPr>
          <a:lstStyle/>
          <a:p>
            <a:pPr algn="ctr" eaLnBrk="1" hangingPunct="1"/>
            <a:r>
              <a:rPr lang="en-US" sz="1100" b="1" i="1" dirty="0">
                <a:solidFill>
                  <a:srgbClr val="FFFFFF"/>
                </a:solidFill>
                <a:latin typeface="Arial" panose="020B0604020202020204" pitchFamily="34" charset="0"/>
                <a:ea typeface="ＭＳ Ｐゴシック" charset="0"/>
                <a:cs typeface="Arial" panose="020B0604020202020204" pitchFamily="34" charset="0"/>
              </a:rPr>
              <a:t>PET-MRI</a:t>
            </a:r>
          </a:p>
        </p:txBody>
      </p:sp>
      <p:sp>
        <p:nvSpPr>
          <p:cNvPr id="23" name="Oval 22"/>
          <p:cNvSpPr>
            <a:spLocks noChangeAspect="1"/>
          </p:cNvSpPr>
          <p:nvPr/>
        </p:nvSpPr>
        <p:spPr>
          <a:xfrm>
            <a:off x="2526150" y="3352800"/>
            <a:ext cx="1828800" cy="1828800"/>
          </a:xfrm>
          <a:prstGeom prst="ellipse">
            <a:avLst/>
          </a:prstGeom>
          <a:solidFill>
            <a:srgbClr val="7030A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r>
              <a:rPr lang="en-US" sz="1100" b="1" i="1" dirty="0">
                <a:solidFill>
                  <a:srgbClr val="000000"/>
                </a:solidFill>
                <a:latin typeface="Arial" panose="020B0604020202020204" pitchFamily="34" charset="0"/>
                <a:ea typeface="ＭＳ Ｐゴシック"/>
                <a:cs typeface="Arial" panose="020B0604020202020204" pitchFamily="34" charset="0"/>
              </a:rPr>
              <a:t>LINAC</a:t>
            </a:r>
          </a:p>
        </p:txBody>
      </p:sp>
      <p:sp>
        <p:nvSpPr>
          <p:cNvPr id="24" name="TextBox 23"/>
          <p:cNvSpPr txBox="1">
            <a:spLocks noChangeAspect="1"/>
          </p:cNvSpPr>
          <p:nvPr/>
        </p:nvSpPr>
        <p:spPr>
          <a:xfrm rot="18900000">
            <a:off x="2475641" y="3663259"/>
            <a:ext cx="996301" cy="261610"/>
          </a:xfrm>
          <a:prstGeom prst="rect">
            <a:avLst/>
          </a:prstGeom>
          <a:noFill/>
          <a:ln>
            <a:noFill/>
          </a:ln>
        </p:spPr>
        <p:txBody>
          <a:bodyPr wrap="square" rtlCol="0">
            <a:spAutoFit/>
          </a:bodyPr>
          <a:lstStyle/>
          <a:p>
            <a:pPr algn="ctr" eaLnBrk="1" hangingPunct="1"/>
            <a:r>
              <a:rPr lang="en-US" sz="1100" b="1" i="1" dirty="0">
                <a:solidFill>
                  <a:srgbClr val="FFFFFF"/>
                </a:solidFill>
                <a:latin typeface="Arial" panose="020B0604020202020204" pitchFamily="34" charset="0"/>
                <a:ea typeface="ＭＳ Ｐゴシック" charset="0"/>
                <a:cs typeface="Arial" panose="020B0604020202020204" pitchFamily="34" charset="0"/>
              </a:rPr>
              <a:t>CT-LINAC</a:t>
            </a:r>
          </a:p>
        </p:txBody>
      </p:sp>
      <p:sp>
        <p:nvSpPr>
          <p:cNvPr id="25" name="TextBox 24"/>
          <p:cNvSpPr txBox="1">
            <a:spLocks noChangeAspect="1"/>
          </p:cNvSpPr>
          <p:nvPr/>
        </p:nvSpPr>
        <p:spPr>
          <a:xfrm rot="2700000">
            <a:off x="3415452" y="3672314"/>
            <a:ext cx="997157" cy="261610"/>
          </a:xfrm>
          <a:prstGeom prst="rect">
            <a:avLst/>
          </a:prstGeom>
          <a:noFill/>
          <a:ln>
            <a:noFill/>
          </a:ln>
        </p:spPr>
        <p:txBody>
          <a:bodyPr wrap="square" rtlCol="0">
            <a:spAutoFit/>
          </a:bodyPr>
          <a:lstStyle/>
          <a:p>
            <a:pPr algn="ctr" eaLnBrk="1" hangingPunct="1"/>
            <a:r>
              <a:rPr lang="en-US" sz="1100" b="1" i="1" dirty="0">
                <a:solidFill>
                  <a:srgbClr val="FFFFFF"/>
                </a:solidFill>
                <a:latin typeface="Arial" panose="020B0604020202020204" pitchFamily="34" charset="0"/>
                <a:ea typeface="ＭＳ Ｐゴシック" charset="0"/>
                <a:cs typeface="Arial" panose="020B0604020202020204" pitchFamily="34" charset="0"/>
              </a:rPr>
              <a:t>MRI-LINAC</a:t>
            </a:r>
          </a:p>
        </p:txBody>
      </p:sp>
      <p:sp>
        <p:nvSpPr>
          <p:cNvPr id="35" name="Oval 34"/>
          <p:cNvSpPr>
            <a:spLocks noChangeAspect="1"/>
          </p:cNvSpPr>
          <p:nvPr/>
        </p:nvSpPr>
        <p:spPr>
          <a:xfrm>
            <a:off x="5867400" y="1905000"/>
            <a:ext cx="2743200" cy="2743200"/>
          </a:xfrm>
          <a:prstGeom prst="ellipse">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hangingPunct="1"/>
            <a:endParaRPr lang="en-US" sz="1100" b="1" i="1" dirty="0">
              <a:solidFill>
                <a:srgbClr val="000000"/>
              </a:solidFill>
              <a:latin typeface="Arial" panose="020B0604020202020204" pitchFamily="34" charset="0"/>
              <a:ea typeface="ＭＳ Ｐゴシック"/>
              <a:cs typeface="Arial" panose="020B0604020202020204" pitchFamily="34" charset="0"/>
            </a:endParaRPr>
          </a:p>
        </p:txBody>
      </p:sp>
      <p:sp>
        <p:nvSpPr>
          <p:cNvPr id="36" name="Oval 35"/>
          <p:cNvSpPr>
            <a:spLocks noChangeAspect="1"/>
          </p:cNvSpPr>
          <p:nvPr/>
        </p:nvSpPr>
        <p:spPr>
          <a:xfrm>
            <a:off x="7769353" y="1905000"/>
            <a:ext cx="2743200" cy="2743200"/>
          </a:xfrm>
          <a:prstGeom prst="ellipse">
            <a:avLst/>
          </a:prstGeom>
          <a:solidFill>
            <a:srgbClr val="00B05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hangingPunct="1"/>
            <a:endParaRPr lang="en-US" sz="1100" b="1" i="1" dirty="0">
              <a:solidFill>
                <a:srgbClr val="000000"/>
              </a:solidFill>
              <a:latin typeface="Arial" panose="020B0604020202020204" pitchFamily="34" charset="0"/>
              <a:ea typeface="ＭＳ Ｐゴシック"/>
              <a:cs typeface="Arial" panose="020B0604020202020204" pitchFamily="34" charset="0"/>
            </a:endParaRPr>
          </a:p>
        </p:txBody>
      </p:sp>
      <p:sp>
        <p:nvSpPr>
          <p:cNvPr id="2" name="Rectangle 1"/>
          <p:cNvSpPr/>
          <p:nvPr/>
        </p:nvSpPr>
        <p:spPr>
          <a:xfrm>
            <a:off x="7867046" y="4538990"/>
            <a:ext cx="617478" cy="261610"/>
          </a:xfrm>
          <a:prstGeom prst="rect">
            <a:avLst/>
          </a:prstGeom>
        </p:spPr>
        <p:txBody>
          <a:bodyPr wrap="none">
            <a:spAutoFit/>
          </a:bodyPr>
          <a:lstStyle/>
          <a:p>
            <a:pPr algn="ctr" eaLnBrk="1" hangingPunct="1"/>
            <a:r>
              <a:rPr lang="en-US" sz="1100" b="1" i="1" dirty="0">
                <a:solidFill>
                  <a:prstClr val="black"/>
                </a:solidFill>
                <a:latin typeface="Arial" panose="020B0604020202020204" pitchFamily="34" charset="0"/>
                <a:ea typeface="ＭＳ Ｐゴシック" charset="0"/>
                <a:cs typeface="Arial" panose="020B0604020202020204" pitchFamily="34" charset="0"/>
              </a:rPr>
              <a:t>LINAC</a:t>
            </a:r>
          </a:p>
        </p:txBody>
      </p:sp>
      <p:sp>
        <p:nvSpPr>
          <p:cNvPr id="31" name="Right Arrow 30"/>
          <p:cNvSpPr/>
          <p:nvPr/>
        </p:nvSpPr>
        <p:spPr>
          <a:xfrm>
            <a:off x="5077697" y="2810195"/>
            <a:ext cx="2577953" cy="990600"/>
          </a:xfrm>
          <a:prstGeom prst="right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endParaRPr lang="en-US" sz="1100" b="1" i="1" dirty="0">
              <a:solidFill>
                <a:srgbClr val="000000"/>
              </a:solidFill>
              <a:latin typeface="Arial" panose="020B0604020202020204" pitchFamily="34" charset="0"/>
              <a:ea typeface="ＭＳ Ｐゴシック"/>
              <a:cs typeface="Arial" panose="020B0604020202020204" pitchFamily="34" charset="0"/>
            </a:endParaRPr>
          </a:p>
        </p:txBody>
      </p:sp>
      <p:sp>
        <p:nvSpPr>
          <p:cNvPr id="39" name="Oval 38"/>
          <p:cNvSpPr>
            <a:spLocks/>
          </p:cNvSpPr>
          <p:nvPr/>
        </p:nvSpPr>
        <p:spPr>
          <a:xfrm>
            <a:off x="6771142" y="3429000"/>
            <a:ext cx="2743200" cy="2743200"/>
          </a:xfrm>
          <a:prstGeom prst="ellipse">
            <a:avLst/>
          </a:prstGeom>
          <a:solidFill>
            <a:srgbClr val="7030A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endParaRPr lang="en-US" sz="1100" b="1" i="1" dirty="0">
              <a:solidFill>
                <a:srgbClr val="000000"/>
              </a:solidFill>
              <a:latin typeface="Arial" panose="020B0604020202020204" pitchFamily="34" charset="0"/>
              <a:ea typeface="ＭＳ Ｐゴシック"/>
              <a:cs typeface="Arial" panose="020B0604020202020204" pitchFamily="34" charset="0"/>
            </a:endParaRPr>
          </a:p>
        </p:txBody>
      </p:sp>
      <p:sp>
        <p:nvSpPr>
          <p:cNvPr id="37" name="TextBox 36"/>
          <p:cNvSpPr txBox="1">
            <a:spLocks noChangeAspect="1"/>
          </p:cNvSpPr>
          <p:nvPr/>
        </p:nvSpPr>
        <p:spPr>
          <a:xfrm rot="2700000">
            <a:off x="6710308" y="2041408"/>
            <a:ext cx="919111" cy="430887"/>
          </a:xfrm>
          <a:prstGeom prst="rect">
            <a:avLst/>
          </a:prstGeom>
          <a:noFill/>
          <a:ln>
            <a:noFill/>
          </a:ln>
        </p:spPr>
        <p:txBody>
          <a:bodyPr wrap="square" rtlCol="0">
            <a:spAutoFit/>
          </a:bodyPr>
          <a:lstStyle/>
          <a:p>
            <a:pPr algn="ctr" eaLnBrk="1" hangingPunct="1"/>
            <a:r>
              <a:rPr lang="en-US" sz="1100" b="1" i="1" dirty="0">
                <a:solidFill>
                  <a:srgbClr val="FFFFFF"/>
                </a:solidFill>
                <a:latin typeface="Arial" panose="020B0604020202020204" pitchFamily="34" charset="0"/>
                <a:ea typeface="ＭＳ Ｐゴシック" charset="0"/>
                <a:cs typeface="Arial" panose="020B0604020202020204" pitchFamily="34" charset="0"/>
              </a:rPr>
              <a:t>PET-CT</a:t>
            </a:r>
          </a:p>
          <a:p>
            <a:pPr algn="ctr" eaLnBrk="1" hangingPunct="1"/>
            <a:r>
              <a:rPr lang="en-US" sz="1100" b="1" i="1" dirty="0">
                <a:solidFill>
                  <a:srgbClr val="FFFFFF"/>
                </a:solidFill>
                <a:latin typeface="Arial" panose="020B0604020202020204" pitchFamily="34" charset="0"/>
                <a:ea typeface="ＭＳ Ｐゴシック" charset="0"/>
                <a:cs typeface="Arial" panose="020B0604020202020204" pitchFamily="34" charset="0"/>
              </a:rPr>
              <a:t>SPECT-CT</a:t>
            </a:r>
          </a:p>
        </p:txBody>
      </p:sp>
      <p:sp>
        <p:nvSpPr>
          <p:cNvPr id="38" name="TextBox 37"/>
          <p:cNvSpPr txBox="1">
            <a:spLocks noChangeAspect="1"/>
          </p:cNvSpPr>
          <p:nvPr/>
        </p:nvSpPr>
        <p:spPr>
          <a:xfrm rot="18900000">
            <a:off x="8783210" y="2070346"/>
            <a:ext cx="894487" cy="261610"/>
          </a:xfrm>
          <a:prstGeom prst="rect">
            <a:avLst/>
          </a:prstGeom>
          <a:noFill/>
          <a:ln>
            <a:noFill/>
          </a:ln>
        </p:spPr>
        <p:txBody>
          <a:bodyPr wrap="square" rtlCol="0">
            <a:spAutoFit/>
          </a:bodyPr>
          <a:lstStyle/>
          <a:p>
            <a:pPr algn="ctr" eaLnBrk="1" hangingPunct="1"/>
            <a:r>
              <a:rPr lang="en-US" sz="1100" b="1" i="1" dirty="0">
                <a:solidFill>
                  <a:srgbClr val="FFFFFF"/>
                </a:solidFill>
                <a:latin typeface="Arial" panose="020B0604020202020204" pitchFamily="34" charset="0"/>
                <a:ea typeface="ＭＳ Ｐゴシック" charset="0"/>
                <a:cs typeface="Arial" panose="020B0604020202020204" pitchFamily="34" charset="0"/>
              </a:rPr>
              <a:t>PET-MRI</a:t>
            </a:r>
          </a:p>
        </p:txBody>
      </p:sp>
      <p:sp>
        <p:nvSpPr>
          <p:cNvPr id="40" name="TextBox 39"/>
          <p:cNvSpPr txBox="1">
            <a:spLocks noChangeAspect="1"/>
          </p:cNvSpPr>
          <p:nvPr/>
        </p:nvSpPr>
        <p:spPr>
          <a:xfrm rot="18900000">
            <a:off x="6529293" y="4154640"/>
            <a:ext cx="1212407" cy="261610"/>
          </a:xfrm>
          <a:prstGeom prst="rect">
            <a:avLst/>
          </a:prstGeom>
          <a:noFill/>
          <a:ln>
            <a:noFill/>
          </a:ln>
        </p:spPr>
        <p:txBody>
          <a:bodyPr wrap="square" rtlCol="0">
            <a:spAutoFit/>
          </a:bodyPr>
          <a:lstStyle/>
          <a:p>
            <a:pPr algn="ctr" eaLnBrk="1" hangingPunct="1"/>
            <a:r>
              <a:rPr lang="en-US" sz="1100" b="1" i="1" dirty="0">
                <a:solidFill>
                  <a:srgbClr val="FFFFFF"/>
                </a:solidFill>
                <a:latin typeface="Arial" panose="020B0604020202020204" pitchFamily="34" charset="0"/>
                <a:ea typeface="ＭＳ Ｐゴシック" charset="0"/>
                <a:cs typeface="Arial" panose="020B0604020202020204" pitchFamily="34" charset="0"/>
              </a:rPr>
              <a:t>CT-LINAC</a:t>
            </a:r>
          </a:p>
        </p:txBody>
      </p:sp>
      <p:sp>
        <p:nvSpPr>
          <p:cNvPr id="41" name="TextBox 40"/>
          <p:cNvSpPr txBox="1">
            <a:spLocks noChangeAspect="1"/>
          </p:cNvSpPr>
          <p:nvPr/>
        </p:nvSpPr>
        <p:spPr>
          <a:xfrm rot="2700000">
            <a:off x="8642877" y="4144295"/>
            <a:ext cx="1016474" cy="261610"/>
          </a:xfrm>
          <a:prstGeom prst="rect">
            <a:avLst/>
          </a:prstGeom>
          <a:noFill/>
          <a:ln>
            <a:noFill/>
          </a:ln>
        </p:spPr>
        <p:txBody>
          <a:bodyPr wrap="square" rtlCol="0">
            <a:spAutoFit/>
          </a:bodyPr>
          <a:lstStyle/>
          <a:p>
            <a:pPr algn="ctr" eaLnBrk="1" hangingPunct="1"/>
            <a:r>
              <a:rPr lang="en-US" sz="1100" b="1" i="1" dirty="0">
                <a:solidFill>
                  <a:srgbClr val="FFFFFF"/>
                </a:solidFill>
                <a:latin typeface="Arial" panose="020B0604020202020204" pitchFamily="34" charset="0"/>
                <a:ea typeface="ＭＳ Ｐゴシック" charset="0"/>
                <a:cs typeface="Arial" panose="020B0604020202020204" pitchFamily="34" charset="0"/>
              </a:rPr>
              <a:t>MRI-LINAC</a:t>
            </a:r>
          </a:p>
        </p:txBody>
      </p:sp>
      <p:sp>
        <p:nvSpPr>
          <p:cNvPr id="21" name="TextBox 20"/>
          <p:cNvSpPr txBox="1"/>
          <p:nvPr/>
        </p:nvSpPr>
        <p:spPr>
          <a:xfrm>
            <a:off x="7277943" y="2552869"/>
            <a:ext cx="1795684" cy="523220"/>
          </a:xfrm>
          <a:prstGeom prst="rect">
            <a:avLst/>
          </a:prstGeom>
          <a:noFill/>
        </p:spPr>
        <p:txBody>
          <a:bodyPr wrap="none" rtlCol="0">
            <a:spAutoFit/>
          </a:bodyPr>
          <a:lstStyle/>
          <a:p>
            <a:pPr algn="ctr" eaLnBrk="1" hangingPunct="1"/>
            <a:r>
              <a:rPr lang="en-US" sz="1400" b="1" i="1" dirty="0">
                <a:solidFill>
                  <a:srgbClr val="FFFF00"/>
                </a:solidFill>
                <a:latin typeface="Arial" panose="020B0604020202020204" pitchFamily="34" charset="0"/>
                <a:ea typeface="ＭＳ Ｐゴシック" charset="0"/>
                <a:cs typeface="Arial" panose="020B0604020202020204" pitchFamily="34" charset="0"/>
              </a:rPr>
              <a:t>Omni-tomography:</a:t>
            </a:r>
          </a:p>
          <a:p>
            <a:pPr algn="ctr" eaLnBrk="1" hangingPunct="1"/>
            <a:r>
              <a:rPr lang="en-US" sz="1400" b="1" i="1" dirty="0">
                <a:solidFill>
                  <a:srgbClr val="FFFF00"/>
                </a:solidFill>
                <a:latin typeface="Arial" panose="020B0604020202020204" pitchFamily="34" charset="0"/>
                <a:ea typeface="ＭＳ Ｐゴシック" charset="0"/>
                <a:cs typeface="Arial" panose="020B0604020202020204" pitchFamily="34" charset="0"/>
              </a:rPr>
              <a:t>PET-CT-MRI</a:t>
            </a:r>
          </a:p>
        </p:txBody>
      </p:sp>
      <p:sp>
        <p:nvSpPr>
          <p:cNvPr id="17" name="Rectangle 16"/>
          <p:cNvSpPr/>
          <p:nvPr/>
        </p:nvSpPr>
        <p:spPr>
          <a:xfrm>
            <a:off x="6447743" y="3621706"/>
            <a:ext cx="373821" cy="261610"/>
          </a:xfrm>
          <a:prstGeom prst="rect">
            <a:avLst/>
          </a:prstGeom>
        </p:spPr>
        <p:txBody>
          <a:bodyPr wrap="none">
            <a:spAutoFit/>
          </a:bodyPr>
          <a:lstStyle/>
          <a:p>
            <a:pPr algn="ctr" eaLnBrk="1" hangingPunct="1"/>
            <a:r>
              <a:rPr lang="en-US" sz="1100" b="1" i="1" dirty="0">
                <a:solidFill>
                  <a:srgbClr val="000000"/>
                </a:solidFill>
                <a:latin typeface="Arial" panose="020B0604020202020204" pitchFamily="34" charset="0"/>
                <a:ea typeface="ＭＳ Ｐゴシック" charset="0"/>
                <a:cs typeface="Arial" panose="020B0604020202020204" pitchFamily="34" charset="0"/>
              </a:rPr>
              <a:t>CT</a:t>
            </a:r>
          </a:p>
        </p:txBody>
      </p:sp>
      <p:sp>
        <p:nvSpPr>
          <p:cNvPr id="20" name="TextBox 19"/>
          <p:cNvSpPr txBox="1"/>
          <p:nvPr/>
        </p:nvSpPr>
        <p:spPr>
          <a:xfrm>
            <a:off x="7685875" y="3077683"/>
            <a:ext cx="979820" cy="369332"/>
          </a:xfrm>
          <a:prstGeom prst="rect">
            <a:avLst/>
          </a:prstGeom>
          <a:noFill/>
        </p:spPr>
        <p:txBody>
          <a:bodyPr wrap="none" rtlCol="0">
            <a:spAutoFit/>
          </a:bodyPr>
          <a:lstStyle/>
          <a:p>
            <a:pPr algn="ctr" eaLnBrk="1" hangingPunct="1"/>
            <a:r>
              <a:rPr lang="en-US" sz="1800" b="1" i="1" dirty="0">
                <a:solidFill>
                  <a:srgbClr val="FFFF00"/>
                </a:solidFill>
                <a:latin typeface="Arial" panose="020B0604020202020204" pitchFamily="34" charset="0"/>
                <a:ea typeface="ＭＳ Ｐゴシック" charset="0"/>
                <a:cs typeface="Arial" panose="020B0604020202020204" pitchFamily="34" charset="0"/>
              </a:rPr>
              <a:t>CT-MRI</a:t>
            </a:r>
          </a:p>
        </p:txBody>
      </p:sp>
      <p:sp>
        <p:nvSpPr>
          <p:cNvPr id="15" name="TextBox 14"/>
          <p:cNvSpPr txBox="1"/>
          <p:nvPr/>
        </p:nvSpPr>
        <p:spPr>
          <a:xfrm>
            <a:off x="7471233" y="3567966"/>
            <a:ext cx="1409104" cy="307777"/>
          </a:xfrm>
          <a:prstGeom prst="rect">
            <a:avLst/>
          </a:prstGeom>
          <a:noFill/>
        </p:spPr>
        <p:txBody>
          <a:bodyPr wrap="none" rtlCol="0">
            <a:spAutoFit/>
          </a:bodyPr>
          <a:lstStyle/>
          <a:p>
            <a:pPr algn="ctr" eaLnBrk="1" hangingPunct="1"/>
            <a:r>
              <a:rPr lang="en-US" sz="1400" b="1" i="1" dirty="0">
                <a:solidFill>
                  <a:srgbClr val="FFFF00"/>
                </a:solidFill>
                <a:latin typeface="Arial" panose="020B0604020202020204" pitchFamily="34" charset="0"/>
                <a:ea typeface="ＭＳ Ｐゴシック" charset="0"/>
                <a:cs typeface="Arial" panose="020B0604020202020204" pitchFamily="34" charset="0"/>
              </a:rPr>
              <a:t>CT-MRI-LINAC</a:t>
            </a:r>
          </a:p>
        </p:txBody>
      </p:sp>
      <p:sp>
        <p:nvSpPr>
          <p:cNvPr id="43" name="Rectangle 42"/>
          <p:cNvSpPr/>
          <p:nvPr/>
        </p:nvSpPr>
        <p:spPr>
          <a:xfrm>
            <a:off x="1905000" y="5248542"/>
            <a:ext cx="8610600" cy="154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endParaRPr lang="en-US" sz="1800" i="1" dirty="0">
              <a:solidFill>
                <a:srgbClr val="000000"/>
              </a:solidFill>
              <a:latin typeface="Arial"/>
              <a:ea typeface="ＭＳ Ｐゴシック"/>
            </a:endParaRPr>
          </a:p>
        </p:txBody>
      </p:sp>
      <p:sp>
        <p:nvSpPr>
          <p:cNvPr id="44" name="Rectangle 43"/>
          <p:cNvSpPr/>
          <p:nvPr/>
        </p:nvSpPr>
        <p:spPr>
          <a:xfrm>
            <a:off x="1905000" y="6240"/>
            <a:ext cx="8610600" cy="1325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endParaRPr lang="en-US" sz="1800" i="1" dirty="0">
              <a:solidFill>
                <a:srgbClr val="000000"/>
              </a:solidFill>
              <a:latin typeface="Arial"/>
              <a:ea typeface="ＭＳ Ｐゴシック"/>
            </a:endParaRPr>
          </a:p>
        </p:txBody>
      </p:sp>
      <p:sp>
        <p:nvSpPr>
          <p:cNvPr id="28" name="TextBox 27"/>
          <p:cNvSpPr txBox="1"/>
          <p:nvPr/>
        </p:nvSpPr>
        <p:spPr>
          <a:xfrm>
            <a:off x="1823803" y="5389362"/>
            <a:ext cx="8809116" cy="954107"/>
          </a:xfrm>
          <a:prstGeom prst="rect">
            <a:avLst/>
          </a:prstGeom>
          <a:noFill/>
        </p:spPr>
        <p:txBody>
          <a:bodyPr wrap="square" rtlCol="0">
            <a:spAutoFit/>
          </a:bodyPr>
          <a:lstStyle/>
          <a:p>
            <a:pPr algn="just" eaLnBrk="1" hangingPunct="1"/>
            <a:r>
              <a:rPr lang="en-US" sz="2800" b="1" i="1" dirty="0">
                <a:solidFill>
                  <a:srgbClr val="000000"/>
                </a:solidFill>
                <a:ea typeface="ＭＳ Ｐゴシック" charset="0"/>
              </a:rPr>
              <a:t>Multi-modality Imaging</a:t>
            </a:r>
          </a:p>
          <a:p>
            <a:pPr algn="just" eaLnBrk="1" hangingPunct="1"/>
            <a:r>
              <a:rPr lang="en-US" sz="2800" b="1" i="1" dirty="0">
                <a:solidFill>
                  <a:srgbClr val="000000"/>
                </a:solidFill>
                <a:ea typeface="ＭＳ Ｐゴシック" charset="0"/>
              </a:rPr>
              <a:t>     – From Present to Future of Grand Fusion</a:t>
            </a:r>
          </a:p>
        </p:txBody>
      </p:sp>
    </p:spTree>
    <p:extLst>
      <p:ext uri="{BB962C8B-B14F-4D97-AF65-F5344CB8AC3E}">
        <p14:creationId xmlns:p14="http://schemas.microsoft.com/office/powerpoint/2010/main" val="15304088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5056094" y="1158240"/>
            <a:ext cx="7135906" cy="3846453"/>
          </a:xfrm>
          <a:prstGeom prst="rect">
            <a:avLst/>
          </a:prstGeom>
        </p:spPr>
      </p:pic>
      <p:sp>
        <p:nvSpPr>
          <p:cNvPr id="2" name="Title 1"/>
          <p:cNvSpPr>
            <a:spLocks noGrp="1"/>
          </p:cNvSpPr>
          <p:nvPr>
            <p:ph type="title"/>
          </p:nvPr>
        </p:nvSpPr>
        <p:spPr>
          <a:xfrm>
            <a:off x="0" y="0"/>
            <a:ext cx="12192000" cy="1158240"/>
          </a:xfrm>
        </p:spPr>
        <p:txBody>
          <a:bodyPr/>
          <a:lstStyle/>
          <a:p>
            <a:r>
              <a:rPr lang="en-US" altLang="zh-CN" sz="4400" dirty="0"/>
              <a:t>Homework</a:t>
            </a:r>
            <a:endParaRPr lang="en-US" sz="4400" dirty="0"/>
          </a:p>
        </p:txBody>
      </p:sp>
      <p:sp>
        <p:nvSpPr>
          <p:cNvPr id="70" name="Rectangle 2"/>
          <p:cNvSpPr txBox="1">
            <a:spLocks noChangeArrowheads="1"/>
          </p:cNvSpPr>
          <p:nvPr/>
        </p:nvSpPr>
        <p:spPr bwMode="auto">
          <a:xfrm>
            <a:off x="470834" y="4435624"/>
            <a:ext cx="6981526" cy="1944216"/>
          </a:xfrm>
          <a:prstGeom prst="rect">
            <a:avLst/>
          </a:prstGeom>
          <a:noFill/>
          <a:ln w="9525">
            <a:noFill/>
            <a:miter lim="800000"/>
            <a:headEnd/>
            <a:tailEnd/>
          </a:ln>
          <a:effectLst>
            <a:outerShdw dist="25399" dir="2700000" algn="ctr" rotWithShape="0">
              <a:schemeClr val="bg2">
                <a:alpha val="31000"/>
              </a:schemeClr>
            </a:outerShdw>
          </a:effectLst>
        </p:spPr>
        <p:txBody>
          <a:bodyPr vert="horz" wrap="square" lIns="91440" tIns="45720" rIns="91440" bIns="45720" numCol="1" anchor="ctr" anchorCtr="0" compatLnSpc="1">
            <a:prstTxWarp prst="textNoShape">
              <a:avLst/>
            </a:prstTxWarp>
          </a:bodyPr>
          <a:lstStyle>
            <a:lvl1pPr algn="ctr" rtl="0" fontAlgn="base">
              <a:spcBef>
                <a:spcPct val="0"/>
              </a:spcBef>
              <a:spcAft>
                <a:spcPct val="0"/>
              </a:spcAft>
              <a:defRPr sz="4000" b="1">
                <a:solidFill>
                  <a:schemeClr val="tx1"/>
                </a:solidFill>
                <a:latin typeface="+mj-lt"/>
                <a:ea typeface="+mj-ea"/>
                <a:cs typeface="+mj-cs"/>
              </a:defRPr>
            </a:lvl1pPr>
            <a:lvl2pPr algn="l" rtl="0" fontAlgn="base">
              <a:spcBef>
                <a:spcPct val="0"/>
              </a:spcBef>
              <a:spcAft>
                <a:spcPct val="0"/>
              </a:spcAft>
              <a:defRPr sz="3908">
                <a:solidFill>
                  <a:srgbClr val="691638"/>
                </a:solidFill>
                <a:latin typeface="Arial" charset="0"/>
                <a:ea typeface="ＭＳ Ｐゴシック" pitchFamily="116" charset="-128"/>
              </a:defRPr>
            </a:lvl2pPr>
            <a:lvl3pPr algn="l" rtl="0" fontAlgn="base">
              <a:spcBef>
                <a:spcPct val="0"/>
              </a:spcBef>
              <a:spcAft>
                <a:spcPct val="0"/>
              </a:spcAft>
              <a:defRPr sz="3908">
                <a:solidFill>
                  <a:srgbClr val="691638"/>
                </a:solidFill>
                <a:latin typeface="Arial" charset="0"/>
                <a:ea typeface="ＭＳ Ｐゴシック" pitchFamily="116" charset="-128"/>
              </a:defRPr>
            </a:lvl3pPr>
            <a:lvl4pPr algn="l" rtl="0" fontAlgn="base">
              <a:spcBef>
                <a:spcPct val="0"/>
              </a:spcBef>
              <a:spcAft>
                <a:spcPct val="0"/>
              </a:spcAft>
              <a:defRPr sz="3908">
                <a:solidFill>
                  <a:srgbClr val="691638"/>
                </a:solidFill>
                <a:latin typeface="Arial" charset="0"/>
                <a:ea typeface="ＭＳ Ｐゴシック" pitchFamily="116" charset="-128"/>
              </a:defRPr>
            </a:lvl4pPr>
            <a:lvl5pPr algn="l" rtl="0" fontAlgn="base">
              <a:spcBef>
                <a:spcPct val="0"/>
              </a:spcBef>
              <a:spcAft>
                <a:spcPct val="0"/>
              </a:spcAft>
              <a:defRPr sz="3908">
                <a:solidFill>
                  <a:srgbClr val="691638"/>
                </a:solidFill>
                <a:latin typeface="Arial" charset="0"/>
                <a:ea typeface="ＭＳ Ｐゴシック" pitchFamily="116" charset="-128"/>
              </a:defRPr>
            </a:lvl5pPr>
            <a:lvl6pPr marL="406104" algn="l" rtl="0" fontAlgn="base">
              <a:spcBef>
                <a:spcPct val="0"/>
              </a:spcBef>
              <a:spcAft>
                <a:spcPct val="0"/>
              </a:spcAft>
              <a:defRPr sz="3908">
                <a:solidFill>
                  <a:srgbClr val="691638"/>
                </a:solidFill>
                <a:latin typeface="Arial" charset="0"/>
                <a:ea typeface="ＭＳ Ｐゴシック" pitchFamily="116" charset="-128"/>
              </a:defRPr>
            </a:lvl6pPr>
            <a:lvl7pPr marL="812209" algn="l" rtl="0" fontAlgn="base">
              <a:spcBef>
                <a:spcPct val="0"/>
              </a:spcBef>
              <a:spcAft>
                <a:spcPct val="0"/>
              </a:spcAft>
              <a:defRPr sz="3908">
                <a:solidFill>
                  <a:srgbClr val="691638"/>
                </a:solidFill>
                <a:latin typeface="Arial" charset="0"/>
                <a:ea typeface="ＭＳ Ｐゴシック" pitchFamily="116" charset="-128"/>
              </a:defRPr>
            </a:lvl7pPr>
            <a:lvl8pPr marL="1218312" algn="l" rtl="0" fontAlgn="base">
              <a:spcBef>
                <a:spcPct val="0"/>
              </a:spcBef>
              <a:spcAft>
                <a:spcPct val="0"/>
              </a:spcAft>
              <a:defRPr sz="3908">
                <a:solidFill>
                  <a:srgbClr val="691638"/>
                </a:solidFill>
                <a:latin typeface="Arial" charset="0"/>
                <a:ea typeface="ＭＳ Ｐゴシック" pitchFamily="116" charset="-128"/>
              </a:defRPr>
            </a:lvl8pPr>
            <a:lvl9pPr marL="1624417" algn="l" rtl="0" fontAlgn="base">
              <a:spcBef>
                <a:spcPct val="0"/>
              </a:spcBef>
              <a:spcAft>
                <a:spcPct val="0"/>
              </a:spcAft>
              <a:defRPr sz="3908">
                <a:solidFill>
                  <a:srgbClr val="691638"/>
                </a:solidFill>
                <a:latin typeface="Arial" charset="0"/>
                <a:ea typeface="ＭＳ Ｐゴシック" pitchFamily="116" charset="-128"/>
              </a:defRPr>
            </a:lvl9pPr>
          </a:lstStyle>
          <a:p>
            <a:pPr algn="l" eaLnBrk="1" hangingPunct="1">
              <a:spcAft>
                <a:spcPts val="600"/>
              </a:spcAft>
            </a:pPr>
            <a:r>
              <a:rPr lang="en-US" altLang="en-US" sz="2400" kern="0" dirty="0">
                <a:solidFill>
                  <a:srgbClr val="009900"/>
                </a:solidFill>
                <a:latin typeface="Arial"/>
                <a:ea typeface="ＭＳ Ｐゴシック"/>
              </a:rPr>
              <a:t>1) Simultaneous CT-MRI (Optional)</a:t>
            </a:r>
          </a:p>
          <a:p>
            <a:pPr algn="l" eaLnBrk="1" hangingPunct="1">
              <a:spcAft>
                <a:spcPts val="600"/>
              </a:spcAft>
            </a:pPr>
            <a:r>
              <a:rPr lang="en-US" altLang="en-US" sz="2400" kern="0" dirty="0">
                <a:solidFill>
                  <a:srgbClr val="009900"/>
                </a:solidFill>
                <a:latin typeface="Arial"/>
                <a:ea typeface="ＭＳ Ｐゴシック"/>
              </a:rPr>
              <a:t>2) Omni-tomography (Optional)</a:t>
            </a:r>
          </a:p>
          <a:p>
            <a:pPr algn="l" eaLnBrk="1" hangingPunct="1">
              <a:spcAft>
                <a:spcPts val="600"/>
              </a:spcAft>
            </a:pPr>
            <a:r>
              <a:rPr lang="en-US" altLang="en-US" sz="2400" kern="0" dirty="0">
                <a:latin typeface="Arial"/>
                <a:ea typeface="ＭＳ Ｐゴシック"/>
              </a:rPr>
              <a:t>3) Read my SPIE plenary article in the dropbox</a:t>
            </a:r>
          </a:p>
          <a:p>
            <a:pPr algn="l" eaLnBrk="1" hangingPunct="1">
              <a:spcAft>
                <a:spcPts val="600"/>
              </a:spcAft>
            </a:pPr>
            <a:r>
              <a:rPr lang="en-US" altLang="en-US" sz="2400" kern="0" dirty="0">
                <a:latin typeface="Arial"/>
                <a:ea typeface="ＭＳ Ｐゴシック"/>
              </a:rPr>
              <a:t>3) Green book chapter on integration</a:t>
            </a:r>
          </a:p>
          <a:p>
            <a:pPr algn="l" eaLnBrk="1" hangingPunct="1">
              <a:spcAft>
                <a:spcPts val="600"/>
              </a:spcAft>
            </a:pPr>
            <a:r>
              <a:rPr lang="en-US" altLang="en-US" sz="2400" kern="0" dirty="0">
                <a:latin typeface="Arial"/>
                <a:ea typeface="ＭＳ Ｐゴシック"/>
              </a:rPr>
              <a:t>4) Hands-on 5 (video, and run the codes)</a:t>
            </a:r>
          </a:p>
        </p:txBody>
      </p:sp>
    </p:spTree>
    <p:extLst>
      <p:ext uri="{BB962C8B-B14F-4D97-AF65-F5344CB8AC3E}">
        <p14:creationId xmlns:p14="http://schemas.microsoft.com/office/powerpoint/2010/main" val="4148139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000000"/>
                </a:solidFill>
                <a:latin typeface="Arial"/>
              </a:rPr>
              <a:t>Diffuse Optical Tomography (DOT)</a:t>
            </a:r>
            <a:endParaRPr lang="en-US" sz="4400" dirty="0"/>
          </a:p>
        </p:txBody>
      </p:sp>
      <p:pic>
        <p:nvPicPr>
          <p:cNvPr id="4" name="Picture 3" descr="projections_revised"/>
          <p:cNvPicPr>
            <a:picLocks noChangeAspect="1" noChangeArrowheads="1"/>
          </p:cNvPicPr>
          <p:nvPr/>
        </p:nvPicPr>
        <p:blipFill>
          <a:blip r:embed="rId2" cstate="print"/>
          <a:srcRect/>
          <a:stretch>
            <a:fillRect/>
          </a:stretch>
        </p:blipFill>
        <p:spPr bwMode="auto">
          <a:xfrm>
            <a:off x="2266951" y="1447801"/>
            <a:ext cx="7656513" cy="4125913"/>
          </a:xfrm>
          <a:prstGeom prst="rect">
            <a:avLst/>
          </a:prstGeom>
          <a:noFill/>
          <a:ln w="9525">
            <a:noFill/>
            <a:miter lim="800000"/>
            <a:headEnd/>
            <a:tailEnd/>
          </a:ln>
        </p:spPr>
      </p:pic>
      <p:sp>
        <p:nvSpPr>
          <p:cNvPr id="5" name="Text Box 4"/>
          <p:cNvSpPr txBox="1">
            <a:spLocks noChangeArrowheads="1"/>
          </p:cNvSpPr>
          <p:nvPr/>
        </p:nvSpPr>
        <p:spPr bwMode="auto">
          <a:xfrm>
            <a:off x="3495020" y="5391151"/>
            <a:ext cx="595036" cy="461665"/>
          </a:xfrm>
          <a:prstGeom prst="rect">
            <a:avLst/>
          </a:prstGeom>
          <a:noFill/>
          <a:ln w="9525">
            <a:noFill/>
            <a:miter lim="800000"/>
            <a:headEnd/>
            <a:tailEnd/>
          </a:ln>
          <a:effectLst/>
        </p:spPr>
        <p:txBody>
          <a:bodyPr wrap="none">
            <a:spAutoFit/>
          </a:bodyPr>
          <a:lstStyle/>
          <a:p>
            <a:pPr algn="ctr"/>
            <a:r>
              <a:rPr lang="en-US" b="1">
                <a:solidFill>
                  <a:srgbClr val="000000"/>
                </a:solidFill>
                <a:latin typeface="Arial"/>
              </a:rPr>
              <a:t>CT</a:t>
            </a:r>
          </a:p>
        </p:txBody>
      </p:sp>
      <p:sp>
        <p:nvSpPr>
          <p:cNvPr id="6" name="Text Box 5"/>
          <p:cNvSpPr txBox="1">
            <a:spLocks noChangeArrowheads="1"/>
          </p:cNvSpPr>
          <p:nvPr/>
        </p:nvSpPr>
        <p:spPr bwMode="auto">
          <a:xfrm>
            <a:off x="7586663" y="5410200"/>
            <a:ext cx="836612" cy="457200"/>
          </a:xfrm>
          <a:prstGeom prst="rect">
            <a:avLst/>
          </a:prstGeom>
          <a:noFill/>
          <a:ln w="9525">
            <a:noFill/>
            <a:miter lim="800000"/>
            <a:headEnd/>
            <a:tailEnd/>
          </a:ln>
          <a:effectLst/>
        </p:spPr>
        <p:txBody>
          <a:bodyPr wrap="none">
            <a:spAutoFit/>
          </a:bodyPr>
          <a:lstStyle/>
          <a:p>
            <a:pPr algn="ctr"/>
            <a:r>
              <a:rPr lang="en-US" b="1">
                <a:solidFill>
                  <a:srgbClr val="000000"/>
                </a:solidFill>
                <a:latin typeface="Arial"/>
              </a:rPr>
              <a:t>DOT</a:t>
            </a:r>
          </a:p>
        </p:txBody>
      </p:sp>
      <p:sp>
        <p:nvSpPr>
          <p:cNvPr id="7" name="Text Box 6"/>
          <p:cNvSpPr txBox="1">
            <a:spLocks noChangeArrowheads="1"/>
          </p:cNvSpPr>
          <p:nvPr/>
        </p:nvSpPr>
        <p:spPr bwMode="auto">
          <a:xfrm>
            <a:off x="4394232" y="6338048"/>
            <a:ext cx="6273769" cy="307777"/>
          </a:xfrm>
          <a:prstGeom prst="rect">
            <a:avLst/>
          </a:prstGeom>
          <a:noFill/>
          <a:ln w="9525">
            <a:noFill/>
            <a:miter lim="800000"/>
            <a:headEnd/>
            <a:tailEnd/>
          </a:ln>
          <a:effectLst/>
        </p:spPr>
        <p:txBody>
          <a:bodyPr wrap="none">
            <a:spAutoFit/>
          </a:bodyPr>
          <a:lstStyle/>
          <a:p>
            <a:pPr eaLnBrk="1" hangingPunct="1"/>
            <a:r>
              <a:rPr lang="en-US" sz="1400" b="1">
                <a:solidFill>
                  <a:srgbClr val="000000"/>
                </a:solidFill>
              </a:rPr>
              <a:t>X. </a:t>
            </a:r>
            <a:r>
              <a:rPr lang="en-US" sz="1400" b="1">
                <a:solidFill>
                  <a:srgbClr val="000000"/>
                </a:solidFill>
                <a:cs typeface="Times New Roman" pitchFamily="18" charset="0"/>
              </a:rPr>
              <a:t>Intes, V. Ntziachristos, </a:t>
            </a:r>
            <a:r>
              <a:rPr lang="en-US" sz="1400" b="1">
                <a:solidFill>
                  <a:srgbClr val="000000"/>
                </a:solidFill>
              </a:rPr>
              <a:t>J. </a:t>
            </a:r>
            <a:r>
              <a:rPr lang="en-US" sz="1400" b="1">
                <a:solidFill>
                  <a:srgbClr val="000000"/>
                </a:solidFill>
                <a:cs typeface="Times New Roman" pitchFamily="18" charset="0"/>
              </a:rPr>
              <a:t>Culver, et al., Phys. Med. Biol., 47:N1 (1998)</a:t>
            </a:r>
            <a:r>
              <a:rPr lang="en-US" sz="1400" b="1">
                <a:solidFill>
                  <a:srgbClr val="000000"/>
                </a:solidFill>
              </a:rPr>
              <a:t> </a:t>
            </a:r>
          </a:p>
        </p:txBody>
      </p:sp>
    </p:spTree>
    <p:extLst>
      <p:ext uri="{BB962C8B-B14F-4D97-AF65-F5344CB8AC3E}">
        <p14:creationId xmlns:p14="http://schemas.microsoft.com/office/powerpoint/2010/main" val="356250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2795DDB-2857-429F-954D-B8F9B2847017}"/>
              </a:ext>
            </a:extLst>
          </p:cNvPr>
          <p:cNvPicPr>
            <a:picLocks noGrp="1" noChangeAspect="1"/>
          </p:cNvPicPr>
          <p:nvPr>
            <p:ph idx="1"/>
          </p:nvPr>
        </p:nvPicPr>
        <p:blipFill>
          <a:blip r:embed="rId2"/>
          <a:stretch>
            <a:fillRect/>
          </a:stretch>
        </p:blipFill>
        <p:spPr>
          <a:xfrm>
            <a:off x="361368" y="0"/>
            <a:ext cx="11469264" cy="6693865"/>
          </a:xfrm>
        </p:spPr>
      </p:pic>
      <p:sp>
        <p:nvSpPr>
          <p:cNvPr id="2" name="Title 1">
            <a:extLst>
              <a:ext uri="{FF2B5EF4-FFF2-40B4-BE49-F238E27FC236}">
                <a16:creationId xmlns:a16="http://schemas.microsoft.com/office/drawing/2014/main" id="{F70DD884-9C64-4688-92C3-F49D230D8F94}"/>
              </a:ext>
            </a:extLst>
          </p:cNvPr>
          <p:cNvSpPr>
            <a:spLocks noGrp="1"/>
          </p:cNvSpPr>
          <p:nvPr>
            <p:ph type="title"/>
          </p:nvPr>
        </p:nvSpPr>
        <p:spPr>
          <a:xfrm>
            <a:off x="6346693" y="865704"/>
            <a:ext cx="5845307" cy="1426464"/>
          </a:xfrm>
        </p:spPr>
        <p:txBody>
          <a:bodyPr/>
          <a:lstStyle/>
          <a:p>
            <a:r>
              <a:rPr lang="en-US" dirty="0"/>
              <a:t>Condition Number</a:t>
            </a:r>
          </a:p>
        </p:txBody>
      </p:sp>
    </p:spTree>
    <p:extLst>
      <p:ext uri="{BB962C8B-B14F-4D97-AF65-F5344CB8AC3E}">
        <p14:creationId xmlns:p14="http://schemas.microsoft.com/office/powerpoint/2010/main" val="39134452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9355B-EE5A-438D-8A98-824CBB35678A}"/>
              </a:ext>
            </a:extLst>
          </p:cNvPr>
          <p:cNvSpPr>
            <a:spLocks noGrp="1"/>
          </p:cNvSpPr>
          <p:nvPr>
            <p:ph type="title"/>
          </p:nvPr>
        </p:nvSpPr>
        <p:spPr/>
        <p:txBody>
          <a:bodyPr/>
          <a:lstStyle/>
          <a:p>
            <a:r>
              <a:rPr lang="en-US" dirty="0"/>
              <a:t>Matrix Norm</a:t>
            </a:r>
          </a:p>
        </p:txBody>
      </p:sp>
      <p:sp>
        <p:nvSpPr>
          <p:cNvPr id="3" name="Content Placeholder 2">
            <a:extLst>
              <a:ext uri="{FF2B5EF4-FFF2-40B4-BE49-F238E27FC236}">
                <a16:creationId xmlns:a16="http://schemas.microsoft.com/office/drawing/2014/main" id="{20DD2003-F358-40F1-BE7A-C4BDE78325E0}"/>
              </a:ext>
            </a:extLst>
          </p:cNvPr>
          <p:cNvSpPr>
            <a:spLocks noGrp="1"/>
          </p:cNvSpPr>
          <p:nvPr>
            <p:ph idx="1"/>
          </p:nvPr>
        </p:nvSpPr>
        <p:spPr>
          <a:xfrm>
            <a:off x="1385048" y="6315635"/>
            <a:ext cx="10363200" cy="331278"/>
          </a:xfrm>
        </p:spPr>
        <p:txBody>
          <a:bodyPr>
            <a:normAutofit/>
          </a:bodyPr>
          <a:lstStyle/>
          <a:p>
            <a:pPr marL="68580" indent="0" algn="r">
              <a:buNone/>
            </a:pPr>
            <a:r>
              <a:rPr lang="en-US" sz="1400" dirty="0">
                <a:hlinkClick r:id="rId2"/>
              </a:rPr>
              <a:t>http://faculty.nps.edu/rgera/ma3042/2009/ch7.4.pdf</a:t>
            </a:r>
            <a:r>
              <a:rPr lang="en-US" sz="1400" dirty="0"/>
              <a:t> </a:t>
            </a:r>
          </a:p>
        </p:txBody>
      </p:sp>
      <p:pic>
        <p:nvPicPr>
          <p:cNvPr id="5" name="Picture 4">
            <a:extLst>
              <a:ext uri="{FF2B5EF4-FFF2-40B4-BE49-F238E27FC236}">
                <a16:creationId xmlns:a16="http://schemas.microsoft.com/office/drawing/2014/main" id="{D88BCF74-5C3C-439F-81FF-93D5115A7A79}"/>
              </a:ext>
            </a:extLst>
          </p:cNvPr>
          <p:cNvPicPr>
            <a:picLocks noChangeAspect="1"/>
          </p:cNvPicPr>
          <p:nvPr/>
        </p:nvPicPr>
        <p:blipFill>
          <a:blip r:embed="rId3"/>
          <a:stretch>
            <a:fillRect/>
          </a:stretch>
        </p:blipFill>
        <p:spPr>
          <a:xfrm>
            <a:off x="235596" y="1852926"/>
            <a:ext cx="8203883" cy="3960495"/>
          </a:xfrm>
          <a:prstGeom prst="rect">
            <a:avLst/>
          </a:prstGeom>
        </p:spPr>
      </p:pic>
      <p:pic>
        <p:nvPicPr>
          <p:cNvPr id="7" name="Picture 6">
            <a:extLst>
              <a:ext uri="{FF2B5EF4-FFF2-40B4-BE49-F238E27FC236}">
                <a16:creationId xmlns:a16="http://schemas.microsoft.com/office/drawing/2014/main" id="{58E8F9D2-9F67-44EF-806F-63FCAD8CF024}"/>
              </a:ext>
            </a:extLst>
          </p:cNvPr>
          <p:cNvPicPr>
            <a:picLocks noChangeAspect="1"/>
          </p:cNvPicPr>
          <p:nvPr/>
        </p:nvPicPr>
        <p:blipFill>
          <a:blip r:embed="rId4"/>
          <a:stretch>
            <a:fillRect/>
          </a:stretch>
        </p:blipFill>
        <p:spPr>
          <a:xfrm>
            <a:off x="8439479" y="2469366"/>
            <a:ext cx="3199623" cy="2803367"/>
          </a:xfrm>
          <a:prstGeom prst="rect">
            <a:avLst/>
          </a:prstGeom>
        </p:spPr>
      </p:pic>
    </p:spTree>
    <p:extLst>
      <p:ext uri="{BB962C8B-B14F-4D97-AF65-F5344CB8AC3E}">
        <p14:creationId xmlns:p14="http://schemas.microsoft.com/office/powerpoint/2010/main" val="33704138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sz="4400" dirty="0">
                <a:solidFill>
                  <a:srgbClr val="000000"/>
                </a:solidFill>
                <a:latin typeface="Arial"/>
              </a:rPr>
              <a:t>Temporal Gating</a:t>
            </a:r>
            <a:endParaRPr lang="en-US" sz="4400" dirty="0"/>
          </a:p>
        </p:txBody>
      </p:sp>
      <p:pic>
        <p:nvPicPr>
          <p:cNvPr id="4" name="Picture 2"/>
          <p:cNvPicPr>
            <a:picLocks noChangeAspect="1" noChangeArrowheads="1"/>
          </p:cNvPicPr>
          <p:nvPr/>
        </p:nvPicPr>
        <p:blipFill>
          <a:blip r:embed="rId2" cstate="print"/>
          <a:srcRect/>
          <a:stretch>
            <a:fillRect/>
          </a:stretch>
        </p:blipFill>
        <p:spPr bwMode="auto">
          <a:xfrm>
            <a:off x="725648" y="1497946"/>
            <a:ext cx="10508092" cy="5333544"/>
          </a:xfrm>
          <a:prstGeom prst="rect">
            <a:avLst/>
          </a:prstGeom>
          <a:noFill/>
          <a:ln w="9525">
            <a:noFill/>
            <a:miter lim="800000"/>
            <a:headEnd/>
            <a:tailEnd/>
          </a:ln>
        </p:spPr>
      </p:pic>
    </p:spTree>
    <p:extLst>
      <p:ext uri="{BB962C8B-B14F-4D97-AF65-F5344CB8AC3E}">
        <p14:creationId xmlns:p14="http://schemas.microsoft.com/office/powerpoint/2010/main" val="3115722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cs typeface="Times New Roman" pitchFamily="18" charset="0"/>
              </a:rPr>
              <a:t>Fluorescence Emission</a:t>
            </a:r>
            <a:endParaRPr lang="en-US" sz="4400" dirty="0"/>
          </a:p>
        </p:txBody>
      </p:sp>
      <p:sp>
        <p:nvSpPr>
          <p:cNvPr id="4" name="Rectangle 7"/>
          <p:cNvSpPr>
            <a:spLocks noChangeArrowheads="1"/>
          </p:cNvSpPr>
          <p:nvPr/>
        </p:nvSpPr>
        <p:spPr bwMode="auto">
          <a:xfrm>
            <a:off x="372606" y="2077301"/>
            <a:ext cx="5961696" cy="1569660"/>
          </a:xfrm>
          <a:prstGeom prst="rect">
            <a:avLst/>
          </a:prstGeom>
          <a:noFill/>
          <a:ln w="9525">
            <a:noFill/>
            <a:miter lim="800000"/>
            <a:headEnd/>
            <a:tailEnd/>
          </a:ln>
        </p:spPr>
        <p:txBody>
          <a:bodyPr wrap="square">
            <a:spAutoFit/>
          </a:bodyPr>
          <a:lstStyle/>
          <a:p>
            <a:pPr eaLnBrk="1" hangingPunct="1"/>
            <a:r>
              <a:rPr lang="en-US" b="1" dirty="0">
                <a:solidFill>
                  <a:srgbClr val="000000"/>
                </a:solidFill>
                <a:latin typeface="Arial"/>
                <a:cs typeface="Times New Roman" pitchFamily="18" charset="0"/>
              </a:rPr>
              <a:t>Endogenous-Exogenous fluorophores</a:t>
            </a:r>
          </a:p>
          <a:p>
            <a:pPr marL="342900" indent="-342900" eaLnBrk="1" hangingPunct="1">
              <a:buFont typeface="Arial" panose="020B0604020202020204" pitchFamily="34" charset="0"/>
              <a:buChar char="•"/>
            </a:pPr>
            <a:r>
              <a:rPr lang="en-US" b="1" dirty="0">
                <a:solidFill>
                  <a:srgbClr val="000000"/>
                </a:solidFill>
                <a:latin typeface="Arial"/>
                <a:cs typeface="Times New Roman" pitchFamily="18" charset="0"/>
              </a:rPr>
              <a:t>	Green fluorescent protein from	photogenic cells of jellyfish</a:t>
            </a:r>
          </a:p>
          <a:p>
            <a:pPr marL="342900" indent="-342900" eaLnBrk="1" hangingPunct="1">
              <a:buFont typeface="Arial" panose="020B0604020202020204" pitchFamily="34" charset="0"/>
              <a:buChar char="•"/>
            </a:pPr>
            <a:r>
              <a:rPr lang="en-US" b="1" dirty="0">
                <a:solidFill>
                  <a:srgbClr val="000000"/>
                </a:solidFill>
                <a:latin typeface="Arial"/>
                <a:cs typeface="Times New Roman" pitchFamily="18" charset="0"/>
              </a:rPr>
              <a:t>	Not naturally expressed in cells</a:t>
            </a:r>
          </a:p>
        </p:txBody>
      </p:sp>
      <p:grpSp>
        <p:nvGrpSpPr>
          <p:cNvPr id="6" name="Group 24"/>
          <p:cNvGrpSpPr>
            <a:grpSpLocks/>
          </p:cNvGrpSpPr>
          <p:nvPr/>
        </p:nvGrpSpPr>
        <p:grpSpPr bwMode="auto">
          <a:xfrm>
            <a:off x="467135" y="3909832"/>
            <a:ext cx="5668963" cy="2560638"/>
            <a:chOff x="1094" y="2335"/>
            <a:chExt cx="3571" cy="1613"/>
          </a:xfrm>
        </p:grpSpPr>
        <p:pic>
          <p:nvPicPr>
            <p:cNvPr id="7" name="Picture 22"/>
            <p:cNvPicPr>
              <a:picLocks noChangeAspect="1" noChangeArrowheads="1"/>
            </p:cNvPicPr>
            <p:nvPr/>
          </p:nvPicPr>
          <p:blipFill>
            <a:blip r:embed="rId2" cstate="print"/>
            <a:srcRect/>
            <a:stretch>
              <a:fillRect/>
            </a:stretch>
          </p:blipFill>
          <p:spPr bwMode="auto">
            <a:xfrm>
              <a:off x="1094" y="2335"/>
              <a:ext cx="3571" cy="1613"/>
            </a:xfrm>
            <a:prstGeom prst="rect">
              <a:avLst/>
            </a:prstGeom>
            <a:noFill/>
            <a:ln w="9525">
              <a:noFill/>
              <a:miter lim="800000"/>
              <a:headEnd/>
              <a:tailEnd/>
            </a:ln>
          </p:spPr>
        </p:pic>
        <p:sp>
          <p:nvSpPr>
            <p:cNvPr id="8" name="Rectangle 23"/>
            <p:cNvSpPr>
              <a:spLocks noChangeArrowheads="1"/>
            </p:cNvSpPr>
            <p:nvPr/>
          </p:nvSpPr>
          <p:spPr bwMode="auto">
            <a:xfrm>
              <a:off x="2693" y="3804"/>
              <a:ext cx="534" cy="137"/>
            </a:xfrm>
            <a:prstGeom prst="rect">
              <a:avLst/>
            </a:prstGeom>
            <a:solidFill>
              <a:schemeClr val="bg1"/>
            </a:solidFill>
            <a:ln w="9525">
              <a:solidFill>
                <a:schemeClr val="bg1"/>
              </a:solidFill>
              <a:miter lim="800000"/>
              <a:headEnd/>
              <a:tailEnd/>
            </a:ln>
          </p:spPr>
          <p:txBody>
            <a:bodyPr wrap="none" anchor="ctr"/>
            <a:lstStyle/>
            <a:p>
              <a:pPr eaLnBrk="1" hangingPunct="1"/>
              <a:endParaRPr lang="en-US" sz="1200">
                <a:solidFill>
                  <a:srgbClr val="000000"/>
                </a:solidFill>
                <a:latin typeface="Garamond" pitchFamily="18" charset="0"/>
                <a:cs typeface="Times New Roman" pitchFamily="18" charset="0"/>
              </a:endParaRPr>
            </a:p>
          </p:txBody>
        </p:sp>
      </p:grpSp>
      <p:pic>
        <p:nvPicPr>
          <p:cNvPr id="9" name="Picture 25"/>
          <p:cNvPicPr>
            <a:picLocks noChangeAspect="1" noChangeArrowheads="1"/>
          </p:cNvPicPr>
          <p:nvPr/>
        </p:nvPicPr>
        <p:blipFill>
          <a:blip r:embed="rId3" cstate="print"/>
          <a:srcRect l="7416" t="14101" r="12389" b="36440"/>
          <a:stretch>
            <a:fillRect/>
          </a:stretch>
        </p:blipFill>
        <p:spPr bwMode="auto">
          <a:xfrm>
            <a:off x="7217707" y="2077301"/>
            <a:ext cx="4507158" cy="4193978"/>
          </a:xfrm>
          <a:prstGeom prst="rect">
            <a:avLst/>
          </a:prstGeom>
          <a:noFill/>
          <a:ln w="9525">
            <a:noFill/>
            <a:miter lim="800000"/>
            <a:headEnd/>
            <a:tailEnd/>
          </a:ln>
        </p:spPr>
      </p:pic>
      <p:sp>
        <p:nvSpPr>
          <p:cNvPr id="10" name="Rectangle 26"/>
          <p:cNvSpPr>
            <a:spLocks noChangeArrowheads="1"/>
          </p:cNvSpPr>
          <p:nvPr/>
        </p:nvSpPr>
        <p:spPr bwMode="auto">
          <a:xfrm>
            <a:off x="7352262" y="2221262"/>
            <a:ext cx="2155398" cy="369332"/>
          </a:xfrm>
          <a:prstGeom prst="rect">
            <a:avLst/>
          </a:prstGeom>
          <a:noFill/>
          <a:ln w="9525">
            <a:noFill/>
            <a:miter lim="800000"/>
            <a:headEnd/>
            <a:tailEnd/>
          </a:ln>
        </p:spPr>
        <p:txBody>
          <a:bodyPr wrap="none">
            <a:spAutoFit/>
          </a:bodyPr>
          <a:lstStyle/>
          <a:p>
            <a:pPr eaLnBrk="1" hangingPunct="1"/>
            <a:r>
              <a:rPr lang="en-US" sz="1800" b="1" dirty="0" err="1">
                <a:solidFill>
                  <a:srgbClr val="FFFFFF"/>
                </a:solidFill>
                <a:latin typeface="Arial"/>
                <a:cs typeface="Times New Roman" pitchFamily="18" charset="0"/>
              </a:rPr>
              <a:t>Aequorea</a:t>
            </a:r>
            <a:r>
              <a:rPr lang="en-US" sz="1800" b="1" dirty="0">
                <a:solidFill>
                  <a:srgbClr val="FFFFFF"/>
                </a:solidFill>
                <a:latin typeface="Arial"/>
                <a:cs typeface="Times New Roman" pitchFamily="18" charset="0"/>
              </a:rPr>
              <a:t> Victoria</a:t>
            </a:r>
          </a:p>
        </p:txBody>
      </p:sp>
    </p:spTree>
    <p:extLst>
      <p:ext uri="{BB962C8B-B14F-4D97-AF65-F5344CB8AC3E}">
        <p14:creationId xmlns:p14="http://schemas.microsoft.com/office/powerpoint/2010/main" val="3320578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Fluorescence Molecular Tomography</a:t>
            </a:r>
          </a:p>
        </p:txBody>
      </p:sp>
      <p:pic>
        <p:nvPicPr>
          <p:cNvPr id="4" name="FMT-4T1BREAST-PROMMP_1.mov">
            <a:hlinkClick r:id="" action="ppaction://media"/>
          </p:cNvPr>
          <p:cNvPicPr>
            <a:picLocks noRot="1" noChangeAspect="1" noChangeArrowheads="1"/>
          </p:cNvPicPr>
          <p:nvPr>
            <a:videoFile r:link="rId1"/>
          </p:nvPr>
        </p:nvPicPr>
        <p:blipFill>
          <a:blip r:embed="rId3" cstate="print"/>
          <a:srcRect/>
          <a:stretch>
            <a:fillRect/>
          </a:stretch>
        </p:blipFill>
        <p:spPr bwMode="auto">
          <a:xfrm>
            <a:off x="374574" y="1947599"/>
            <a:ext cx="5286101" cy="4080794"/>
          </a:xfrm>
          <a:prstGeom prst="rect">
            <a:avLst/>
          </a:prstGeom>
          <a:noFill/>
          <a:ln w="9525">
            <a:noFill/>
            <a:miter lim="800000"/>
            <a:headEnd/>
            <a:tailEnd/>
          </a:ln>
        </p:spPr>
      </p:pic>
      <p:sp>
        <p:nvSpPr>
          <p:cNvPr id="5" name="Rectangle 4"/>
          <p:cNvSpPr/>
          <p:nvPr/>
        </p:nvSpPr>
        <p:spPr>
          <a:xfrm>
            <a:off x="3433589" y="6354234"/>
            <a:ext cx="8321407" cy="307777"/>
          </a:xfrm>
          <a:prstGeom prst="rect">
            <a:avLst/>
          </a:prstGeom>
        </p:spPr>
        <p:txBody>
          <a:bodyPr wrap="square">
            <a:spAutoFit/>
          </a:bodyPr>
          <a:lstStyle/>
          <a:p>
            <a:pPr algn="r"/>
            <a:r>
              <a:rPr lang="en-US" sz="1400" b="1" dirty="0">
                <a:solidFill>
                  <a:srgbClr val="FF9900"/>
                </a:solidFill>
                <a:latin typeface="Arial" panose="020B0604020202020204" pitchFamily="34" charset="0"/>
                <a:cs typeface="Arial" panose="020B0604020202020204" pitchFamily="34" charset="0"/>
                <a:hlinkClick r:id="rId4"/>
              </a:rPr>
              <a:t>https://www.nature.com/articles/nm729</a:t>
            </a:r>
            <a:r>
              <a:rPr lang="en-US" sz="1400" b="1" u="sng" dirty="0">
                <a:solidFill>
                  <a:srgbClr val="FF9900"/>
                </a:solidFill>
                <a:latin typeface="Arial" panose="020B0604020202020204" pitchFamily="34" charset="0"/>
                <a:cs typeface="Arial" panose="020B0604020202020204" pitchFamily="34" charset="0"/>
              </a:rPr>
              <a:t> </a:t>
            </a:r>
            <a:endParaRPr lang="en-US" sz="1400" b="1" dirty="0">
              <a:solidFill>
                <a:srgbClr val="FF9900"/>
              </a:solidFill>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917281BA-435B-418E-85C1-A8BF74872ABA}"/>
              </a:ext>
            </a:extLst>
          </p:cNvPr>
          <p:cNvPicPr>
            <a:picLocks noChangeAspect="1"/>
          </p:cNvPicPr>
          <p:nvPr/>
        </p:nvPicPr>
        <p:blipFill>
          <a:blip r:embed="rId5"/>
          <a:stretch>
            <a:fillRect/>
          </a:stretch>
        </p:blipFill>
        <p:spPr>
          <a:xfrm>
            <a:off x="5861181" y="1554877"/>
            <a:ext cx="5793719" cy="4754628"/>
          </a:xfrm>
          <a:prstGeom prst="rect">
            <a:avLst/>
          </a:prstGeom>
        </p:spPr>
      </p:pic>
    </p:spTree>
    <p:extLst>
      <p:ext uri="{BB962C8B-B14F-4D97-AF65-F5344CB8AC3E}">
        <p14:creationId xmlns:p14="http://schemas.microsoft.com/office/powerpoint/2010/main" val="270733821"/>
      </p:ext>
    </p:extLst>
  </p:cSld>
  <p:clrMapOvr>
    <a:masterClrMapping/>
  </p:clrMapOvr>
  <p:timing>
    <p:tnLst>
      <p:par>
        <p:cTn id="1" dur="indefinite" restart="never" nodeType="tmRoot">
          <p:childTnLst>
            <p:video>
              <p:cMediaNode>
                <p:cTn id="2" fill="hold" display="0">
                  <p:stCondLst>
                    <p:cond delay="indefinite"/>
                  </p:stCondLst>
                  <p:endCondLst>
                    <p:cond evt="onNext" delay="0">
                      <p:tgtEl>
                        <p:sldTgt/>
                      </p:tgtEl>
                    </p:cond>
                    <p:cond evt="onPrev" delay="0">
                      <p:tgtEl>
                        <p:sldTgt/>
                      </p:tgtEl>
                    </p:cond>
                  </p:endCondLst>
                </p:cTn>
                <p:tgtEl>
                  <p:spTgt spid="4"/>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ro">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E037D29BF67744493AC767626542B74" ma:contentTypeVersion="8" ma:contentTypeDescription="Create a new document." ma:contentTypeScope="" ma:versionID="9fba13bb70f6fdc0d8881ca83cca6939">
  <xsd:schema xmlns:xsd="http://www.w3.org/2001/XMLSchema" xmlns:xs="http://www.w3.org/2001/XMLSchema" xmlns:p="http://schemas.microsoft.com/office/2006/metadata/properties" xmlns:ns3="e5cbae32-1e56-4ed1-98f0-920e58778960" targetNamespace="http://schemas.microsoft.com/office/2006/metadata/properties" ma:root="true" ma:fieldsID="e0701a60e0df51587e5e07234ec8de35" ns3:_="">
    <xsd:import namespace="e5cbae32-1e56-4ed1-98f0-920e58778960"/>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5cbae32-1e56-4ed1-98f0-920e5877896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5B10355-A441-4EDA-B44D-7727BD6250AA}">
  <ds:schemaRefs>
    <ds:schemaRef ds:uri="http://schemas.microsoft.com/sharepoint/v3/contenttype/forms"/>
  </ds:schemaRefs>
</ds:datastoreItem>
</file>

<file path=customXml/itemProps2.xml><?xml version="1.0" encoding="utf-8"?>
<ds:datastoreItem xmlns:ds="http://schemas.openxmlformats.org/officeDocument/2006/customXml" ds:itemID="{6538D22B-7418-4B83-9BEF-05CEE3E2AF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5cbae32-1e56-4ed1-98f0-920e5877896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E0D81F-FD3B-4692-82F9-CF66C76BDE22}">
  <ds:schemaRefs>
    <ds:schemaRef ds:uri="http://schemas.openxmlformats.org/package/2006/metadata/core-properties"/>
    <ds:schemaRef ds:uri="http://purl.org/dc/elements/1.1/"/>
    <ds:schemaRef ds:uri="http://purl.org/dc/terms/"/>
    <ds:schemaRef ds:uri="http://schemas.microsoft.com/office/2006/metadata/properties"/>
    <ds:schemaRef ds:uri="http://www.w3.org/XML/1998/namespace"/>
    <ds:schemaRef ds:uri="http://schemas.microsoft.com/office/2006/documentManagement/types"/>
    <ds:schemaRef ds:uri="http://schemas.microsoft.com/office/infopath/2007/PartnerControls"/>
    <ds:schemaRef ds:uri="e5cbae32-1e56-4ed1-98f0-920e58778960"/>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28453</TotalTime>
  <Words>962</Words>
  <Application>Microsoft Office PowerPoint</Application>
  <PresentationFormat>Widescreen</PresentationFormat>
  <Paragraphs>226</Paragraphs>
  <Slides>32</Slides>
  <Notes>6</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Corbel</vt:lpstr>
      <vt:lpstr>Garamond</vt:lpstr>
      <vt:lpstr>Wingdings</vt:lpstr>
      <vt:lpstr>Wingdings 2</vt:lpstr>
      <vt:lpstr>Metro</vt:lpstr>
      <vt:lpstr>PowerPoint Presentation</vt:lpstr>
      <vt:lpstr>MI Schedule for F21</vt:lpstr>
      <vt:lpstr>Diffuse Optical Spectroscopy (DOS)</vt:lpstr>
      <vt:lpstr>Diffuse Optical Tomography (DOT)</vt:lpstr>
      <vt:lpstr>Condition Number</vt:lpstr>
      <vt:lpstr>Matrix Norm</vt:lpstr>
      <vt:lpstr>Temporal Gating</vt:lpstr>
      <vt:lpstr>Fluorescence Emission</vt:lpstr>
      <vt:lpstr>Fluorescence Molecular Tomography</vt:lpstr>
      <vt:lpstr>Bioluminescence Tomography</vt:lpstr>
      <vt:lpstr>Fluorescence Tomography</vt:lpstr>
      <vt:lpstr>PET-CT</vt:lpstr>
      <vt:lpstr>PET-MRI</vt:lpstr>
      <vt:lpstr>PET-MRI: Point/Counterpoint</vt:lpstr>
      <vt:lpstr>PowerPoint Presentation</vt:lpstr>
      <vt:lpstr>MRI-CT: Cardiac Imaging</vt:lpstr>
      <vt:lpstr>CT-MRI: Cancer Imaging</vt:lpstr>
      <vt:lpstr>Dynamic Contrast Enhancement</vt:lpstr>
      <vt:lpstr>PowerPoint Presentation</vt:lpstr>
      <vt:lpstr>Major Obstacles</vt:lpstr>
      <vt:lpstr>X-ray Tube in a Magnetic Field</vt:lpstr>
      <vt:lpstr>PowerPoint Presentation</vt:lpstr>
      <vt:lpstr>Omni-tomography</vt:lpstr>
      <vt:lpstr>PowerPoint Presentation</vt:lpstr>
      <vt:lpstr>Static Magnetic Field</vt:lpstr>
      <vt:lpstr>Heuristic Design</vt:lpstr>
      <vt:lpstr>Superconducting Fibers</vt:lpstr>
      <vt:lpstr>PowerPoint Presentation</vt:lpstr>
      <vt:lpstr>Point of Care Imaging</vt:lpstr>
      <vt:lpstr>Double-Helix CT-MRI Scanning</vt:lpstr>
      <vt:lpstr>PowerPoint Presentation</vt:lpstr>
      <vt:lpstr>Homework</vt:lpstr>
    </vt:vector>
  </TitlesOfParts>
  <Company>Virginia Tech</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VT PowerPoint Template2</dc:title>
  <dc:creator>David Stanley</dc:creator>
  <cp:lastModifiedBy>Wang, Ge</cp:lastModifiedBy>
  <cp:revision>3425</cp:revision>
  <cp:lastPrinted>2012-03-08T21:40:16Z</cp:lastPrinted>
  <dcterms:created xsi:type="dcterms:W3CDTF">2006-10-23T16:36:06Z</dcterms:created>
  <dcterms:modified xsi:type="dcterms:W3CDTF">2021-11-19T02:00:02Z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0x010100AE037D29BF67744493AC767626542B74</vt:lpwstr>
  </property>
</Properties>
</file>

<file path=docProps/thumbnail.jpeg>
</file>